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6"/>
  </p:notesMasterIdLst>
  <p:sldIdLst>
    <p:sldId id="256" r:id="rId3"/>
    <p:sldId id="1027" r:id="rId4"/>
    <p:sldId id="1028" r:id="rId5"/>
    <p:sldId id="1091" r:id="rId6"/>
    <p:sldId id="1092" r:id="rId7"/>
    <p:sldId id="1029" r:id="rId8"/>
    <p:sldId id="1093" r:id="rId9"/>
    <p:sldId id="1094" r:id="rId10"/>
    <p:sldId id="1030" r:id="rId11"/>
    <p:sldId id="1031" r:id="rId12"/>
    <p:sldId id="1032" r:id="rId13"/>
    <p:sldId id="1033" r:id="rId14"/>
    <p:sldId id="1035" r:id="rId15"/>
    <p:sldId id="1037" r:id="rId16"/>
    <p:sldId id="1040" r:id="rId17"/>
    <p:sldId id="1039" r:id="rId18"/>
    <p:sldId id="1041" r:id="rId19"/>
    <p:sldId id="1042" r:id="rId20"/>
    <p:sldId id="1044" r:id="rId21"/>
    <p:sldId id="1045" r:id="rId22"/>
    <p:sldId id="1046" r:id="rId23"/>
    <p:sldId id="1047" r:id="rId24"/>
    <p:sldId id="1048" r:id="rId25"/>
    <p:sldId id="1049" r:id="rId26"/>
    <p:sldId id="1050" r:id="rId27"/>
    <p:sldId id="1051" r:id="rId28"/>
    <p:sldId id="1052" r:id="rId29"/>
    <p:sldId id="1055" r:id="rId30"/>
    <p:sldId id="1095" r:id="rId31"/>
    <p:sldId id="1096" r:id="rId32"/>
    <p:sldId id="1097" r:id="rId33"/>
    <p:sldId id="1057" r:id="rId34"/>
    <p:sldId id="1098" r:id="rId35"/>
    <p:sldId id="1100" r:id="rId36"/>
    <p:sldId id="1099" r:id="rId37"/>
    <p:sldId id="1053" r:id="rId38"/>
    <p:sldId id="1058" r:id="rId39"/>
    <p:sldId id="1076" r:id="rId40"/>
    <p:sldId id="1077" r:id="rId41"/>
    <p:sldId id="1078" r:id="rId42"/>
    <p:sldId id="1059" r:id="rId43"/>
    <p:sldId id="1060" r:id="rId44"/>
    <p:sldId id="1061" r:id="rId45"/>
    <p:sldId id="1062" r:id="rId46"/>
    <p:sldId id="1063" r:id="rId47"/>
    <p:sldId id="1064" r:id="rId48"/>
    <p:sldId id="1079" r:id="rId49"/>
    <p:sldId id="1065" r:id="rId50"/>
    <p:sldId id="1067" r:id="rId51"/>
    <p:sldId id="1068" r:id="rId52"/>
    <p:sldId id="1082" r:id="rId53"/>
    <p:sldId id="1083" r:id="rId54"/>
    <p:sldId id="1084" r:id="rId55"/>
    <p:sldId id="1085" r:id="rId56"/>
    <p:sldId id="1086" r:id="rId57"/>
    <p:sldId id="1088" r:id="rId58"/>
    <p:sldId id="1087" r:id="rId59"/>
    <p:sldId id="1070" r:id="rId60"/>
    <p:sldId id="1071" r:id="rId61"/>
    <p:sldId id="1072" r:id="rId62"/>
    <p:sldId id="1089" r:id="rId63"/>
    <p:sldId id="1090" r:id="rId64"/>
    <p:sldId id="110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4"/>
    <p:restoredTop sz="68403"/>
  </p:normalViewPr>
  <p:slideViewPr>
    <p:cSldViewPr snapToGrid="0" snapToObjects="1">
      <p:cViewPr varScale="1">
        <p:scale>
          <a:sx n="79" d="100"/>
          <a:sy n="79" d="100"/>
        </p:scale>
        <p:origin x="18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700C8-F4CA-8E46-89F5-44912B44385C}" type="datetimeFigureOut">
              <a:rPr lang="en-US" smtClean="0"/>
              <a:t>10/29/25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6609DA-E018-1A45-9819-6F61FB466C0A}" type="slidenum">
              <a:rPr lang="en-US" smtClean="0"/>
              <a:t>‹#›</a:t>
            </a:fld>
            <a:endParaRPr lang="en-US"/>
          </a:p>
        </p:txBody>
      </p:sp>
    </p:spTree>
    <p:extLst>
      <p:ext uri="{BB962C8B-B14F-4D97-AF65-F5344CB8AC3E}">
        <p14:creationId xmlns:p14="http://schemas.microsoft.com/office/powerpoint/2010/main" val="333536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Fundamental problem at the core of quantum mechanics and everyone who studies quantum mechanics should be aware of it. </a:t>
            </a:r>
          </a:p>
          <a:p>
            <a:endParaRPr lang="en-US" dirty="0"/>
          </a:p>
          <a:p>
            <a:r>
              <a:rPr lang="en-US" dirty="0"/>
              <a:t>- It’s a good introduction to the concept of decoherence. A fundamental physical process which explains the emergence of classicality. </a:t>
            </a:r>
          </a:p>
          <a:p>
            <a:endParaRPr lang="en-US" dirty="0"/>
          </a:p>
          <a:p>
            <a:r>
              <a:rPr lang="en-US" dirty="0"/>
              <a:t>- If you stay working in physics – it’ll inevitably come up eventually in an after dinner conversation at a conference. And you need to be prepared to give your take. But beware it tends to </a:t>
            </a:r>
            <a:r>
              <a:rPr lang="en-US" dirty="0" err="1"/>
              <a:t>prevoke</a:t>
            </a:r>
            <a:r>
              <a:rPr lang="en-US" dirty="0"/>
              <a:t> strong opinions- to the extent its widely held to be rude to mention the measurement problem before 11pm or 2 large beers.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2315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176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497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80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64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3892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10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2299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4267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181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800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731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70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2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703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877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11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171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484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929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75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91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6583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768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49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74747"/>
                </a:solidFill>
                <a:effectLst/>
                <a:latin typeface="Google Sans"/>
              </a:rPr>
              <a:t>The key component of a bubble chamber is a superheated liquid. When electrically charged particles pass through a bubble chamber, they ionise the molecules in the chamber medium. The ions trigger a phase transition and the superheated liquid vaporises, creating visible tracks as bubbles form along the particle's path.</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8140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01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1142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280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017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525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9222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61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9061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492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9618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9569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5779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8579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035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3507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012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134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56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7967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797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430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06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4073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756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470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3743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415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912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4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46245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92681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a:t>This house believes that many worlds is the simplest solution to the measurement problem</a:t>
            </a:r>
          </a:p>
          <a:p>
            <a:pPr marL="457200" indent="-457200">
              <a:buFont typeface="+mj-lt"/>
              <a:buAutoNum type="arabicPeriod"/>
            </a:pPr>
            <a:endParaRPr lang="en-US" sz="1200" dirty="0"/>
          </a:p>
          <a:p>
            <a:pPr marL="457200" indent="-457200">
              <a:buFont typeface="+mj-lt"/>
              <a:buAutoNum type="arabicPeriod"/>
            </a:pPr>
            <a:r>
              <a:rPr lang="en-US" sz="1200" dirty="0"/>
              <a:t>This house believes that the measurement problem is not a problem for physicists </a:t>
            </a:r>
          </a:p>
          <a:p>
            <a:pPr marL="457200" indent="-457200">
              <a:buFont typeface="+mj-lt"/>
              <a:buAutoNum type="arabicPeriod"/>
            </a:pPr>
            <a:endParaRPr lang="en-US" sz="1200" dirty="0"/>
          </a:p>
          <a:p>
            <a:pPr marL="457200" indent="-457200">
              <a:buFont typeface="+mj-lt"/>
              <a:buAutoNum type="arabicPeriod"/>
            </a:pPr>
            <a:r>
              <a:rPr lang="en-US" sz="1200" dirty="0"/>
              <a:t>This house believes quantum </a:t>
            </a:r>
            <a:r>
              <a:rPr lang="en-US" sz="1200" dirty="0" err="1"/>
              <a:t>relationalism</a:t>
            </a:r>
            <a:r>
              <a:rPr lang="en-US" sz="1200" dirty="0"/>
              <a:t> is the best response to the measurement problem </a:t>
            </a:r>
          </a:p>
          <a:p>
            <a:endParaRPr lang="en-GB" dirty="0"/>
          </a:p>
        </p:txBody>
      </p:sp>
      <p:sp>
        <p:nvSpPr>
          <p:cNvPr id="4" name="Slide Number Placeholder 3"/>
          <p:cNvSpPr>
            <a:spLocks noGrp="1"/>
          </p:cNvSpPr>
          <p:nvPr>
            <p:ph type="sldNum" sz="quarter" idx="5"/>
          </p:nvPr>
        </p:nvSpPr>
        <p:spPr/>
        <p:txBody>
          <a:bodyPr/>
          <a:lstStyle/>
          <a:p>
            <a:fld id="{2B6609DA-E018-1A45-9819-6F61FB466C0A}" type="slidenum">
              <a:rPr lang="en-US" smtClean="0"/>
              <a:t>62</a:t>
            </a:fld>
            <a:endParaRPr lang="en-US"/>
          </a:p>
        </p:txBody>
      </p:sp>
    </p:spTree>
    <p:extLst>
      <p:ext uri="{BB962C8B-B14F-4D97-AF65-F5344CB8AC3E}">
        <p14:creationId xmlns:p14="http://schemas.microsoft.com/office/powerpoint/2010/main" val="271913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3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5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0D09E7-7B67-AE4F-A06D-9DDFE3A6B8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14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AC218-92A4-914F-A6D4-403702286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C6B38A-07B7-C64E-B83A-B28DDC0AF9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A3596E-D864-AD42-9C03-63143CD6D0D1}"/>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5" name="Footer Placeholder 4">
            <a:extLst>
              <a:ext uri="{FF2B5EF4-FFF2-40B4-BE49-F238E27FC236}">
                <a16:creationId xmlns:a16="http://schemas.microsoft.com/office/drawing/2014/main" id="{6A2C79BA-CBC5-FF4F-8179-0364713E4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7CE735-FD50-A547-B63B-62F85B12B14A}"/>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09628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DDA3D-621D-F34F-9089-4A3F7AE4AB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069CE2-A8CE-6A47-8DF8-6A44BC536E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627EB-1204-1541-A70C-AC1E6C7DEDB1}"/>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5" name="Footer Placeholder 4">
            <a:extLst>
              <a:ext uri="{FF2B5EF4-FFF2-40B4-BE49-F238E27FC236}">
                <a16:creationId xmlns:a16="http://schemas.microsoft.com/office/drawing/2014/main" id="{B5D685E5-D246-7349-9546-6AC5BDD47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AA347-BCD4-C847-873B-5810A4E8DC1F}"/>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22735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B5D84C-B38A-1B4A-8A32-7923D97E8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B834E0-22F5-7B40-B874-D13E335BCB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3EF732-F32A-4F49-BAAF-80930CF2AE01}"/>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5" name="Footer Placeholder 4">
            <a:extLst>
              <a:ext uri="{FF2B5EF4-FFF2-40B4-BE49-F238E27FC236}">
                <a16:creationId xmlns:a16="http://schemas.microsoft.com/office/drawing/2014/main" id="{B319965B-35AF-9345-847C-7CBDB6E93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754C4-D220-C343-864E-2E585A37D207}"/>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667066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6E581-6048-3840-9B14-0304E5D2174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4DFDD43-3D33-984E-B738-B8326B9D55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C275FC-02D6-2C46-9F88-ED9B329DA8CE}"/>
              </a:ext>
            </a:extLst>
          </p:cNvPr>
          <p:cNvSpPr>
            <a:spLocks noGrp="1"/>
          </p:cNvSpPr>
          <p:nvPr>
            <p:ph type="dt" sz="half" idx="10"/>
          </p:nvPr>
        </p:nvSpPr>
        <p:spPr/>
        <p:txBody>
          <a:bodyPr/>
          <a:lstStyle/>
          <a:p>
            <a:fld id="{72EA7947-E287-4738-8C82-07CE4F01EF03}" type="datetime2">
              <a:rPr lang="en-US" smtClean="0"/>
              <a:t>Wednesday, October 29, 2025</a:t>
            </a:fld>
            <a:endParaRPr lang="en-US" dirty="0"/>
          </a:p>
        </p:txBody>
      </p:sp>
      <p:sp>
        <p:nvSpPr>
          <p:cNvPr id="5" name="Footer Placeholder 4">
            <a:extLst>
              <a:ext uri="{FF2B5EF4-FFF2-40B4-BE49-F238E27FC236}">
                <a16:creationId xmlns:a16="http://schemas.microsoft.com/office/drawing/2014/main" id="{5811DBA2-6B72-1E42-A6D9-38493AA0895E}"/>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24BE63FB-2034-3C44-BC85-9C4C2354AAF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7994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A0AE-48DC-0846-A905-5512348612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2C526D-6D9B-8D4E-98F0-99C9B39D61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7A579C-7E78-584C-A2FD-904EACBF80B2}"/>
              </a:ext>
            </a:extLst>
          </p:cNvPr>
          <p:cNvSpPr>
            <a:spLocks noGrp="1"/>
          </p:cNvSpPr>
          <p:nvPr>
            <p:ph type="dt" sz="half" idx="10"/>
          </p:nvPr>
        </p:nvSpPr>
        <p:spPr/>
        <p:txBody>
          <a:bodyPr/>
          <a:lstStyle/>
          <a:p>
            <a:fld id="{6FE8C025-CD7A-4966-867E-81CF82B15267}" type="datetime2">
              <a:rPr lang="en-US" smtClean="0"/>
              <a:t>Wednesday, October 29, 2025</a:t>
            </a:fld>
            <a:endParaRPr lang="en-US"/>
          </a:p>
        </p:txBody>
      </p:sp>
      <p:sp>
        <p:nvSpPr>
          <p:cNvPr id="5" name="Footer Placeholder 4">
            <a:extLst>
              <a:ext uri="{FF2B5EF4-FFF2-40B4-BE49-F238E27FC236}">
                <a16:creationId xmlns:a16="http://schemas.microsoft.com/office/drawing/2014/main" id="{2169612C-692C-7B4F-B320-E51841F38524}"/>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4F0A97B6-A2AD-594A-AAA7-3B637FD3714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6662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EB5BD-5A40-534D-8235-FD940C5323A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8409C0E-92B5-214F-9F7D-4EBBE033A3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478069-BFDA-C343-94AD-0291CE71A4FA}"/>
              </a:ext>
            </a:extLst>
          </p:cNvPr>
          <p:cNvSpPr>
            <a:spLocks noGrp="1"/>
          </p:cNvSpPr>
          <p:nvPr>
            <p:ph type="dt" sz="half" idx="10"/>
          </p:nvPr>
        </p:nvSpPr>
        <p:spPr/>
        <p:txBody>
          <a:bodyPr/>
          <a:lstStyle/>
          <a:p>
            <a:fld id="{FE809929-0719-4517-94D6-FDF7F99E70F6}" type="datetime2">
              <a:rPr lang="en-US" smtClean="0"/>
              <a:t>Wednesday, October 29, 2025</a:t>
            </a:fld>
            <a:endParaRPr lang="en-US"/>
          </a:p>
        </p:txBody>
      </p:sp>
      <p:sp>
        <p:nvSpPr>
          <p:cNvPr id="5" name="Footer Placeholder 4">
            <a:extLst>
              <a:ext uri="{FF2B5EF4-FFF2-40B4-BE49-F238E27FC236}">
                <a16:creationId xmlns:a16="http://schemas.microsoft.com/office/drawing/2014/main" id="{071CC27F-67E3-1543-A554-110461428343}"/>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81E6E276-FFA1-F849-AA32-0A396708E40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5670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05E62-CDE0-5B43-B80D-9F209818AA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76EB78-BCF4-5947-884A-20DE67E3858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A6BEB7F-4B86-3143-A139-4F59324E420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82358C0-BDEB-6D4E-B116-CE1EDFAA45BE}"/>
              </a:ext>
            </a:extLst>
          </p:cNvPr>
          <p:cNvSpPr>
            <a:spLocks noGrp="1"/>
          </p:cNvSpPr>
          <p:nvPr>
            <p:ph type="dt" sz="half" idx="10"/>
          </p:nvPr>
        </p:nvSpPr>
        <p:spPr/>
        <p:txBody>
          <a:bodyPr/>
          <a:lstStyle/>
          <a:p>
            <a:fld id="{20E95673-5512-4AAA-9AEB-E00C61EC65D5}" type="datetime2">
              <a:rPr lang="en-US" smtClean="0"/>
              <a:t>Wednesday, October 29, 2025</a:t>
            </a:fld>
            <a:endParaRPr lang="en-US"/>
          </a:p>
        </p:txBody>
      </p:sp>
      <p:sp>
        <p:nvSpPr>
          <p:cNvPr id="6" name="Footer Placeholder 5">
            <a:extLst>
              <a:ext uri="{FF2B5EF4-FFF2-40B4-BE49-F238E27FC236}">
                <a16:creationId xmlns:a16="http://schemas.microsoft.com/office/drawing/2014/main" id="{205D8B5C-22CA-CF4C-9E57-F32EECE896C1}"/>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0E257B73-5B62-FB4F-BD1F-3015EFAD7558}"/>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27787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831C-5D97-754E-919B-73A929A153C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904A8A-B213-6F4B-AAFE-C4281F4FD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327C22-8148-BE4A-9952-17F672D981C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D75154-1456-7A40-9C4D-8E592C7CA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A1B207-799F-F945-881D-64F7F286C6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D6C5D37-9542-5342-A733-883A2C2D59AD}"/>
              </a:ext>
            </a:extLst>
          </p:cNvPr>
          <p:cNvSpPr>
            <a:spLocks noGrp="1"/>
          </p:cNvSpPr>
          <p:nvPr>
            <p:ph type="dt" sz="half" idx="10"/>
          </p:nvPr>
        </p:nvSpPr>
        <p:spPr/>
        <p:txBody>
          <a:bodyPr/>
          <a:lstStyle/>
          <a:p>
            <a:fld id="{C13138FA-2E87-4873-8BBA-13E447C9A99A}" type="datetime2">
              <a:rPr lang="en-US" smtClean="0"/>
              <a:t>Wednesday, October 29, 2025</a:t>
            </a:fld>
            <a:endParaRPr lang="en-US"/>
          </a:p>
        </p:txBody>
      </p:sp>
      <p:sp>
        <p:nvSpPr>
          <p:cNvPr id="8" name="Footer Placeholder 7">
            <a:extLst>
              <a:ext uri="{FF2B5EF4-FFF2-40B4-BE49-F238E27FC236}">
                <a16:creationId xmlns:a16="http://schemas.microsoft.com/office/drawing/2014/main" id="{0D648867-B319-4647-8415-9DA55A54F6F5}"/>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A5A69718-16BE-CA43-8AFD-1E0EC29A7034}"/>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5630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041F-AC0E-EC4E-8157-7724E78D3B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7210E8E-B7C3-2F46-8712-AE62A50C812B}"/>
              </a:ext>
            </a:extLst>
          </p:cNvPr>
          <p:cNvSpPr>
            <a:spLocks noGrp="1"/>
          </p:cNvSpPr>
          <p:nvPr>
            <p:ph type="dt" sz="half" idx="10"/>
          </p:nvPr>
        </p:nvSpPr>
        <p:spPr/>
        <p:txBody>
          <a:bodyPr/>
          <a:lstStyle/>
          <a:p>
            <a:fld id="{D75BB40A-97BD-4BFB-B639-0BFF95FDE8B7}" type="datetime2">
              <a:rPr lang="en-US" smtClean="0"/>
              <a:t>Wednesday, October 29, 2025</a:t>
            </a:fld>
            <a:endParaRPr lang="en-US"/>
          </a:p>
        </p:txBody>
      </p:sp>
      <p:sp>
        <p:nvSpPr>
          <p:cNvPr id="4" name="Footer Placeholder 3">
            <a:extLst>
              <a:ext uri="{FF2B5EF4-FFF2-40B4-BE49-F238E27FC236}">
                <a16:creationId xmlns:a16="http://schemas.microsoft.com/office/drawing/2014/main" id="{D996F322-47D3-C54B-B4EB-56C98DC4D30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EC6E3441-31DC-7641-BC91-FAB408AF541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9030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4766A-64F0-C345-964A-4EDA4A7459F7}"/>
              </a:ext>
            </a:extLst>
          </p:cNvPr>
          <p:cNvSpPr>
            <a:spLocks noGrp="1"/>
          </p:cNvSpPr>
          <p:nvPr>
            <p:ph type="dt" sz="half" idx="10"/>
          </p:nvPr>
        </p:nvSpPr>
        <p:spPr/>
        <p:txBody>
          <a:bodyPr/>
          <a:lstStyle/>
          <a:p>
            <a:fld id="{9EE9E0E3-ECF6-4CFE-8698-AEFEBCECC3C0}" type="datetime2">
              <a:rPr lang="en-US" smtClean="0"/>
              <a:t>Wednesday, October 29, 2025</a:t>
            </a:fld>
            <a:endParaRPr lang="en-US"/>
          </a:p>
        </p:txBody>
      </p:sp>
      <p:sp>
        <p:nvSpPr>
          <p:cNvPr id="3" name="Footer Placeholder 2">
            <a:extLst>
              <a:ext uri="{FF2B5EF4-FFF2-40B4-BE49-F238E27FC236}">
                <a16:creationId xmlns:a16="http://schemas.microsoft.com/office/drawing/2014/main" id="{67B96874-1E8D-104A-B8C9-59B212A11406}"/>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5E482D3E-686D-9445-8B9C-25E9546F81C7}"/>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67291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2E5F-7DAE-9343-8150-E44C95D5E02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2729C77-D4C6-CE43-B81E-39C049C12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DD0149E-A22E-154D-A5CD-4C9C1630CB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6E4E51-48E1-0B4F-AEA2-CCAA3B7B13BA}"/>
              </a:ext>
            </a:extLst>
          </p:cNvPr>
          <p:cNvSpPr>
            <a:spLocks noGrp="1"/>
          </p:cNvSpPr>
          <p:nvPr>
            <p:ph type="dt" sz="half" idx="10"/>
          </p:nvPr>
        </p:nvSpPr>
        <p:spPr/>
        <p:txBody>
          <a:bodyPr/>
          <a:lstStyle/>
          <a:p>
            <a:fld id="{251462FC-960E-4740-921F-B36862979F21}" type="datetime2">
              <a:rPr lang="en-US" smtClean="0"/>
              <a:t>Wednesday, October 29, 2025</a:t>
            </a:fld>
            <a:endParaRPr lang="en-US"/>
          </a:p>
        </p:txBody>
      </p:sp>
      <p:sp>
        <p:nvSpPr>
          <p:cNvPr id="6" name="Footer Placeholder 5">
            <a:extLst>
              <a:ext uri="{FF2B5EF4-FFF2-40B4-BE49-F238E27FC236}">
                <a16:creationId xmlns:a16="http://schemas.microsoft.com/office/drawing/2014/main" id="{948AF545-47E4-8B4A-A604-74215668546C}"/>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9BB3A150-2168-B64A-A11D-C2AF7324E68A}"/>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0043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43C4C-8780-AC4D-846D-0E02A2E2D5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0E3FB-E888-8E4C-A35D-E2BC0604B6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57AAC-8945-A240-B630-9799F8A66DE5}"/>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5" name="Footer Placeholder 4">
            <a:extLst>
              <a:ext uri="{FF2B5EF4-FFF2-40B4-BE49-F238E27FC236}">
                <a16:creationId xmlns:a16="http://schemas.microsoft.com/office/drawing/2014/main" id="{83C1ABD9-7A8A-BE4B-96B7-E4A3BA1002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5FDE8E-F750-B64A-B4AF-7549D973C496}"/>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3475696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5E027-0627-FF40-A267-D0958A5854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3BD3519-1A1A-9346-896E-D11E84B2B8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E7AF0B-2632-B245-A424-F8EC02B702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A8EF78C-C848-B048-9ACB-798E1642240D}"/>
              </a:ext>
            </a:extLst>
          </p:cNvPr>
          <p:cNvSpPr>
            <a:spLocks noGrp="1"/>
          </p:cNvSpPr>
          <p:nvPr>
            <p:ph type="dt" sz="half" idx="10"/>
          </p:nvPr>
        </p:nvSpPr>
        <p:spPr/>
        <p:txBody>
          <a:bodyPr/>
          <a:lstStyle/>
          <a:p>
            <a:fld id="{E50BC9E2-CB44-4C05-9BB5-496C18A241E0}" type="datetime2">
              <a:rPr lang="en-US" smtClean="0"/>
              <a:t>Wednesday, October 29, 2025</a:t>
            </a:fld>
            <a:endParaRPr lang="en-US"/>
          </a:p>
        </p:txBody>
      </p:sp>
      <p:sp>
        <p:nvSpPr>
          <p:cNvPr id="6" name="Footer Placeholder 5">
            <a:extLst>
              <a:ext uri="{FF2B5EF4-FFF2-40B4-BE49-F238E27FC236}">
                <a16:creationId xmlns:a16="http://schemas.microsoft.com/office/drawing/2014/main" id="{254F0D53-C2DB-8F41-9DCB-0A2AD780C36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860076E-F91F-E84D-A918-9D201B3C74B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21410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B41D6-61E5-E248-BA4E-CD21078241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EE2D1B9-85B0-084D-B6C2-388FCA03E22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F1F5E2-8CCA-2F4E-A445-2A222373D253}"/>
              </a:ext>
            </a:extLst>
          </p:cNvPr>
          <p:cNvSpPr>
            <a:spLocks noGrp="1"/>
          </p:cNvSpPr>
          <p:nvPr>
            <p:ph type="dt" sz="half" idx="10"/>
          </p:nvPr>
        </p:nvSpPr>
        <p:spPr/>
        <p:txBody>
          <a:bodyPr/>
          <a:lstStyle/>
          <a:p>
            <a:fld id="{EE2EBD84-71F4-4271-8C46-0D47C0A9B12E}" type="datetime2">
              <a:rPr lang="en-US" smtClean="0"/>
              <a:t>Wednesday, October 29, 2025</a:t>
            </a:fld>
            <a:endParaRPr lang="en-US"/>
          </a:p>
        </p:txBody>
      </p:sp>
      <p:sp>
        <p:nvSpPr>
          <p:cNvPr id="5" name="Footer Placeholder 4">
            <a:extLst>
              <a:ext uri="{FF2B5EF4-FFF2-40B4-BE49-F238E27FC236}">
                <a16:creationId xmlns:a16="http://schemas.microsoft.com/office/drawing/2014/main" id="{7F31F00B-5235-4A4F-8505-9907DF8483C7}"/>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3D2FC64A-3265-C248-BBF5-1EFDE2D433A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741011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E2A01-1700-DD46-A3C9-CA1397C287C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B0079A-9D86-0A4F-B077-19E5FCC8847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EB454A-4C85-8948-A1AB-2696BE09BD25}"/>
              </a:ext>
            </a:extLst>
          </p:cNvPr>
          <p:cNvSpPr>
            <a:spLocks noGrp="1"/>
          </p:cNvSpPr>
          <p:nvPr>
            <p:ph type="dt" sz="half" idx="10"/>
          </p:nvPr>
        </p:nvSpPr>
        <p:spPr/>
        <p:txBody>
          <a:bodyPr/>
          <a:lstStyle/>
          <a:p>
            <a:fld id="{ABAE0CE1-F450-4107-B2CB-17B18F8A3F4A}" type="datetime2">
              <a:rPr lang="en-US" smtClean="0"/>
              <a:t>Wednesday, October 29, 2025</a:t>
            </a:fld>
            <a:endParaRPr lang="en-US"/>
          </a:p>
        </p:txBody>
      </p:sp>
      <p:sp>
        <p:nvSpPr>
          <p:cNvPr id="5" name="Footer Placeholder 4">
            <a:extLst>
              <a:ext uri="{FF2B5EF4-FFF2-40B4-BE49-F238E27FC236}">
                <a16:creationId xmlns:a16="http://schemas.microsoft.com/office/drawing/2014/main" id="{E9B0FC74-6656-4041-99E4-553186D9BFF3}"/>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FB2385E-3D27-3C48-9508-3AAAEBEBEC9E}"/>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16023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ue Background 2_TOC or 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9708-8F60-B848-8CBD-C589BF8C177E}"/>
              </a:ext>
            </a:extLst>
          </p:cNvPr>
          <p:cNvSpPr>
            <a:spLocks noGrp="1"/>
          </p:cNvSpPr>
          <p:nvPr>
            <p:ph type="ctrTitle" hasCustomPrompt="1"/>
          </p:nvPr>
        </p:nvSpPr>
        <p:spPr>
          <a:xfrm>
            <a:off x="609600" y="609600"/>
            <a:ext cx="10972800" cy="914400"/>
          </a:xfrm>
        </p:spPr>
        <p:txBody>
          <a:bodyPr anchor="t" anchorCtr="0"/>
          <a:lstStyle>
            <a:lvl1pPr algn="l">
              <a:defRPr sz="3200" baseline="0">
                <a:latin typeface="Arial" panose="020B0604020202020204" pitchFamily="34" charset="0"/>
              </a:defRPr>
            </a:lvl1pPr>
          </a:lstStyle>
          <a:p>
            <a:r>
              <a:rPr lang="en-US" dirty="0"/>
              <a:t>Click to add Title, Table of Contents, or Agenda</a:t>
            </a:r>
          </a:p>
        </p:txBody>
      </p:sp>
      <p:sp>
        <p:nvSpPr>
          <p:cNvPr id="9" name="Text Placeholder 8">
            <a:extLst>
              <a:ext uri="{FF2B5EF4-FFF2-40B4-BE49-F238E27FC236}">
                <a16:creationId xmlns:a16="http://schemas.microsoft.com/office/drawing/2014/main" id="{9F7BDE90-6843-5841-BCCB-3479AD558E83}"/>
              </a:ext>
            </a:extLst>
          </p:cNvPr>
          <p:cNvSpPr>
            <a:spLocks noGrp="1"/>
          </p:cNvSpPr>
          <p:nvPr>
            <p:ph type="body" sz="quarter" idx="10"/>
          </p:nvPr>
        </p:nvSpPr>
        <p:spPr>
          <a:xfrm>
            <a:off x="609600" y="1524000"/>
            <a:ext cx="10972800" cy="4267200"/>
          </a:xfrm>
        </p:spPr>
        <p:txBody>
          <a:bodyPr/>
          <a:lstStyle>
            <a:lvl1pPr marL="304792" indent="-289977">
              <a:buClr>
                <a:srgbClr val="3296DC"/>
              </a:buClr>
              <a:buFont typeface="+mj-lt"/>
              <a:buAutoNum type="arabicPeriod"/>
              <a:tabLst/>
              <a:defRPr/>
            </a:lvl1pPr>
            <a:lvl2pPr marL="611702" indent="-306910">
              <a:buClr>
                <a:srgbClr val="3296DC"/>
              </a:buClr>
              <a:buFont typeface="+mj-lt"/>
              <a:buAutoNum type="arabicPeriod"/>
              <a:tabLst/>
              <a:defRPr/>
            </a:lvl2pPr>
            <a:lvl3pPr marL="916494" indent="-304792">
              <a:buClr>
                <a:srgbClr val="3296DC"/>
              </a:buClr>
              <a:buFont typeface="+mj-lt"/>
              <a:buAutoNum type="arabicPeriod"/>
              <a:tabLst/>
              <a:defRPr/>
            </a:lvl3pPr>
            <a:lvl4pPr marL="2061582" indent="-232828">
              <a:tabLst/>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8025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C8D4E-B4AE-2A44-ADA2-D7B2FA7462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1A14F2-F9FB-B34D-9335-4302B9F421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C5E24D-F761-A74F-83FE-D59B7CB7025B}"/>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5" name="Footer Placeholder 4">
            <a:extLst>
              <a:ext uri="{FF2B5EF4-FFF2-40B4-BE49-F238E27FC236}">
                <a16:creationId xmlns:a16="http://schemas.microsoft.com/office/drawing/2014/main" id="{A18FD82C-7DC8-3F46-9D0C-59FC9407A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36268-A7BE-E643-812F-4247FB142A84}"/>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282297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D5EC-E767-144E-B545-E517DEBD4B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264980-5027-364C-AD13-A9E6F0CE9F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DAB800-CB23-D844-989C-E1D80B61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EE558-3AA3-8948-BEA4-40B9F7D744F4}"/>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6" name="Footer Placeholder 5">
            <a:extLst>
              <a:ext uri="{FF2B5EF4-FFF2-40B4-BE49-F238E27FC236}">
                <a16:creationId xmlns:a16="http://schemas.microsoft.com/office/drawing/2014/main" id="{9D8870DC-766D-ED4E-91B5-A182B6C1B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5732EA-F1AB-DD42-9096-29278088F0B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59923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AD59-437A-9547-9446-7F6F83645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3F5BB6-387D-E841-8A48-7DC5F4173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38B3F1-7346-E64B-A68B-1766EEDF5B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30D262-1F76-3B43-92B6-40C6ACB595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0C25BC-50F0-CB4F-8619-545DDE773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8814A-0398-874A-B5C6-ED776E11B9CB}"/>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8" name="Footer Placeholder 7">
            <a:extLst>
              <a:ext uri="{FF2B5EF4-FFF2-40B4-BE49-F238E27FC236}">
                <a16:creationId xmlns:a16="http://schemas.microsoft.com/office/drawing/2014/main" id="{6BDFFEE8-23A8-3249-A924-155F721720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FEE081F-761E-AD47-9FB8-9F4F41770DD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84114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CA3A-66E1-F946-BBFA-B3CC6E512D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F81AD4-1AD0-6F4A-99A0-5BA9003C60BB}"/>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4" name="Footer Placeholder 3">
            <a:extLst>
              <a:ext uri="{FF2B5EF4-FFF2-40B4-BE49-F238E27FC236}">
                <a16:creationId xmlns:a16="http://schemas.microsoft.com/office/drawing/2014/main" id="{D56BC5D9-84B7-3244-B58E-5A168B339A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5465D3-E8F8-A54B-9771-D35CB5DC11F3}"/>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679751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E2CF3A-D7C7-6B46-AC8F-6117552EB989}"/>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3" name="Footer Placeholder 2">
            <a:extLst>
              <a:ext uri="{FF2B5EF4-FFF2-40B4-BE49-F238E27FC236}">
                <a16:creationId xmlns:a16="http://schemas.microsoft.com/office/drawing/2014/main" id="{B4052FBB-4177-204E-ACFA-B32780911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98C33-BAE0-0C40-9B80-019559DF7157}"/>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371000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931F-F44D-C545-AF82-378C74C7D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3639C-DA7E-8041-BBDD-294C5B9552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B9D53E-00C9-7940-8BCA-2683EFBDB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B6A7A-24EB-B245-8D53-63428796AFB6}"/>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6" name="Footer Placeholder 5">
            <a:extLst>
              <a:ext uri="{FF2B5EF4-FFF2-40B4-BE49-F238E27FC236}">
                <a16:creationId xmlns:a16="http://schemas.microsoft.com/office/drawing/2014/main" id="{A617A4F0-66F7-184C-A81B-B241BDE005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5E7469-2EA1-5043-88BE-0453A2F60AE0}"/>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07819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A9D1-C5D2-7940-A5B8-828219FB2B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FD3DDE-ED43-9643-9691-A06560C2C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43615B-52B1-C645-A01E-7B7CA2B2B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0CD324-6FCD-6C4A-84A2-A6EF33951510}"/>
              </a:ext>
            </a:extLst>
          </p:cNvPr>
          <p:cNvSpPr>
            <a:spLocks noGrp="1"/>
          </p:cNvSpPr>
          <p:nvPr>
            <p:ph type="dt" sz="half" idx="10"/>
          </p:nvPr>
        </p:nvSpPr>
        <p:spPr/>
        <p:txBody>
          <a:bodyPr/>
          <a:lstStyle/>
          <a:p>
            <a:fld id="{DEC2245A-3803-0249-A85A-F7188105E847}" type="datetimeFigureOut">
              <a:rPr lang="en-US" smtClean="0"/>
              <a:t>10/29/25</a:t>
            </a:fld>
            <a:endParaRPr lang="en-US"/>
          </a:p>
        </p:txBody>
      </p:sp>
      <p:sp>
        <p:nvSpPr>
          <p:cNvPr id="6" name="Footer Placeholder 5">
            <a:extLst>
              <a:ext uri="{FF2B5EF4-FFF2-40B4-BE49-F238E27FC236}">
                <a16:creationId xmlns:a16="http://schemas.microsoft.com/office/drawing/2014/main" id="{CD906C94-09F5-844D-8F41-DE16B57E34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DAD63-0E55-CA4A-99A7-0E5AC8CEF9E8}"/>
              </a:ext>
            </a:extLst>
          </p:cNvPr>
          <p:cNvSpPr>
            <a:spLocks noGrp="1"/>
          </p:cNvSpPr>
          <p:nvPr>
            <p:ph type="sldNum" sz="quarter" idx="12"/>
          </p:nvPr>
        </p:nvSpPr>
        <p:spPr/>
        <p:txBody>
          <a:bodyPr/>
          <a:lstStyle/>
          <a:p>
            <a:fld id="{23AA7713-1075-9E4C-BC9D-C005B97F7D8B}" type="slidenum">
              <a:rPr lang="en-US" smtClean="0"/>
              <a:t>‹#›</a:t>
            </a:fld>
            <a:endParaRPr lang="en-US"/>
          </a:p>
        </p:txBody>
      </p:sp>
    </p:spTree>
    <p:extLst>
      <p:ext uri="{BB962C8B-B14F-4D97-AF65-F5344CB8AC3E}">
        <p14:creationId xmlns:p14="http://schemas.microsoft.com/office/powerpoint/2010/main" val="114551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C5B235-DB3D-8F40-9608-6C9C70CC4C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ECDC0-6A6B-2E49-A09A-4BB21F466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2A25A8-EF5F-374E-B3BB-21B666865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2245A-3803-0249-A85A-F7188105E847}" type="datetimeFigureOut">
              <a:rPr lang="en-US" smtClean="0"/>
              <a:t>10/29/25</a:t>
            </a:fld>
            <a:endParaRPr lang="en-US"/>
          </a:p>
        </p:txBody>
      </p:sp>
      <p:sp>
        <p:nvSpPr>
          <p:cNvPr id="5" name="Footer Placeholder 4">
            <a:extLst>
              <a:ext uri="{FF2B5EF4-FFF2-40B4-BE49-F238E27FC236}">
                <a16:creationId xmlns:a16="http://schemas.microsoft.com/office/drawing/2014/main" id="{80308CE4-1213-9348-9932-EA5E94401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C33E82-9F4A-DA49-BA94-8F0AE872C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AA7713-1075-9E4C-BC9D-C005B97F7D8B}" type="slidenum">
              <a:rPr lang="en-US" smtClean="0"/>
              <a:t>‹#›</a:t>
            </a:fld>
            <a:endParaRPr lang="en-US"/>
          </a:p>
        </p:txBody>
      </p:sp>
    </p:spTree>
    <p:extLst>
      <p:ext uri="{BB962C8B-B14F-4D97-AF65-F5344CB8AC3E}">
        <p14:creationId xmlns:p14="http://schemas.microsoft.com/office/powerpoint/2010/main" val="99627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F9BD2D-29D8-8740-BC63-CA40525773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F8A9B60-606A-2047-9E34-74C1D8DB20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63ECF5-F30C-3F48-BD97-A2C60F033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Wednesday, October 29, 2025</a:t>
            </a:fld>
            <a:endParaRPr lang="en-US" dirty="0"/>
          </a:p>
        </p:txBody>
      </p:sp>
      <p:sp>
        <p:nvSpPr>
          <p:cNvPr id="5" name="Footer Placeholder 4">
            <a:extLst>
              <a:ext uri="{FF2B5EF4-FFF2-40B4-BE49-F238E27FC236}">
                <a16:creationId xmlns:a16="http://schemas.microsoft.com/office/drawing/2014/main" id="{21BF3C4E-6823-2640-AC92-E2C2011B6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37493343-E94D-2E40-AEFC-5CBA94914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7963360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90.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plato.stanford.edu/index.html"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www.festival.org.hk/writer/carlo-rovelli/"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90D6-015E-8B41-BBD4-8E0CE2B6C7C7}"/>
              </a:ext>
            </a:extLst>
          </p:cNvPr>
          <p:cNvSpPr>
            <a:spLocks noGrp="1"/>
          </p:cNvSpPr>
          <p:nvPr>
            <p:ph type="ctrTitle"/>
          </p:nvPr>
        </p:nvSpPr>
        <p:spPr/>
        <p:txBody>
          <a:bodyPr/>
          <a:lstStyle/>
          <a:p>
            <a:r>
              <a:rPr lang="en-US" dirty="0"/>
              <a:t>The Measurement Problem </a:t>
            </a:r>
          </a:p>
        </p:txBody>
      </p:sp>
    </p:spTree>
    <p:extLst>
      <p:ext uri="{BB962C8B-B14F-4D97-AF65-F5344CB8AC3E}">
        <p14:creationId xmlns:p14="http://schemas.microsoft.com/office/powerpoint/2010/main" val="1940875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2004906"/>
            <a:ext cx="10908631" cy="3539430"/>
          </a:xfrm>
          <a:prstGeom prst="rect">
            <a:avLst/>
          </a:prstGeom>
          <a:noFill/>
        </p:spPr>
        <p:txBody>
          <a:bodyPr wrap="square" rtlCol="0">
            <a:spAutoFit/>
          </a:bodyPr>
          <a:lstStyle/>
          <a:p>
            <a:pPr marL="514350" indent="-514350">
              <a:buFont typeface="+mj-lt"/>
              <a:buAutoNum type="arabicPeriod"/>
            </a:pPr>
            <a:r>
              <a:rPr lang="en-US" sz="2800" dirty="0"/>
              <a:t>Basic Conception of a measuring device: a good measuring device is accurate.</a:t>
            </a:r>
          </a:p>
          <a:p>
            <a:pPr marL="514350" indent="-514350">
              <a:buFont typeface="+mj-lt"/>
              <a:buAutoNum type="arabicPeriod"/>
            </a:pPr>
            <a:endParaRPr lang="en-US" sz="2800" dirty="0"/>
          </a:p>
          <a:p>
            <a:pPr marL="514350" indent="-514350">
              <a:buFont typeface="+mj-lt"/>
              <a:buAutoNum type="arabicPeriod"/>
            </a:pPr>
            <a:r>
              <a:rPr lang="en-US" sz="2800" dirty="0"/>
              <a:t>Quantum Mechanics is a universal and fundamental theory.</a:t>
            </a:r>
          </a:p>
          <a:p>
            <a:pPr marL="514350" indent="-514350">
              <a:buFont typeface="+mj-lt"/>
              <a:buAutoNum type="arabicPeriod"/>
            </a:pPr>
            <a:endParaRPr lang="en-US" sz="2800" dirty="0"/>
          </a:p>
          <a:p>
            <a:pPr marL="514350" indent="-514350">
              <a:buFont typeface="+mj-lt"/>
              <a:buAutoNum type="arabicPeriod"/>
            </a:pPr>
            <a:r>
              <a:rPr lang="en-US" sz="2800" dirty="0"/>
              <a:t>Weak Physicalist Postulate: The description of the </a:t>
            </a:r>
            <a:r>
              <a:rPr lang="en-US" sz="2800" dirty="0" err="1"/>
              <a:t>behaviour</a:t>
            </a:r>
            <a:r>
              <a:rPr lang="en-US" sz="2800" dirty="0"/>
              <a:t> of large objects must be consistent with the laws governing the </a:t>
            </a:r>
            <a:r>
              <a:rPr lang="en-US" sz="2800" dirty="0" err="1"/>
              <a:t>behaviour</a:t>
            </a:r>
            <a:r>
              <a:rPr lang="en-US" sz="2800" dirty="0"/>
              <a:t> of the smaller objects of which they consist.</a:t>
            </a:r>
          </a:p>
        </p:txBody>
      </p:sp>
      <p:sp>
        <p:nvSpPr>
          <p:cNvPr id="3" name="Rectangle 2">
            <a:extLst>
              <a:ext uri="{FF2B5EF4-FFF2-40B4-BE49-F238E27FC236}">
                <a16:creationId xmlns:a16="http://schemas.microsoft.com/office/drawing/2014/main" id="{D12A6C9A-F982-A643-BE6D-2B68A47EA7D6}"/>
              </a:ext>
            </a:extLst>
          </p:cNvPr>
          <p:cNvSpPr/>
          <p:nvPr/>
        </p:nvSpPr>
        <p:spPr>
          <a:xfrm>
            <a:off x="871357" y="5812384"/>
            <a:ext cx="10390201" cy="646331"/>
          </a:xfrm>
          <a:prstGeom prst="rect">
            <a:avLst/>
          </a:prstGeom>
        </p:spPr>
        <p:txBody>
          <a:bodyPr wrap="square">
            <a:spAutoFit/>
          </a:bodyPr>
          <a:lstStyle/>
          <a:p>
            <a:r>
              <a:rPr lang="en-US" dirty="0"/>
              <a:t>Based on these assumptions the following is a simple (hopefully clear!) but ultimately not entirely satisfying way of setting up the measurement problem.</a:t>
            </a:r>
          </a:p>
        </p:txBody>
      </p:sp>
    </p:spTree>
    <p:extLst>
      <p:ext uri="{BB962C8B-B14F-4D97-AF65-F5344CB8AC3E}">
        <p14:creationId xmlns:p14="http://schemas.microsoft.com/office/powerpoint/2010/main" val="2142164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2135694"/>
            <a:ext cx="10908631" cy="3785652"/>
          </a:xfrm>
          <a:prstGeom prst="rect">
            <a:avLst/>
          </a:prstGeom>
          <a:noFill/>
        </p:spPr>
        <p:txBody>
          <a:bodyPr wrap="square" rtlCol="0">
            <a:spAutoFit/>
          </a:bodyPr>
          <a:lstStyle/>
          <a:p>
            <a:r>
              <a:rPr lang="en-US" sz="2400" dirty="0"/>
              <a:t>We start with the following postulates of quantum mechanics. </a:t>
            </a:r>
          </a:p>
          <a:p>
            <a:endParaRPr lang="en-US" sz="2400" dirty="0"/>
          </a:p>
          <a:p>
            <a:r>
              <a:rPr lang="en-US" sz="2400" b="1" dirty="0"/>
              <a:t>Formalism: </a:t>
            </a:r>
            <a:r>
              <a:rPr lang="en-US" sz="2400" dirty="0"/>
              <a:t>Every physical quantity is represented by an operator Q and every state of a physical system by a state vector.</a:t>
            </a:r>
          </a:p>
          <a:p>
            <a:endParaRPr lang="en-US" sz="2400" b="1" dirty="0"/>
          </a:p>
          <a:p>
            <a:r>
              <a:rPr lang="en-US" sz="2400" b="1" dirty="0"/>
              <a:t>Measurement Kinematic Postulate: </a:t>
            </a:r>
            <a:r>
              <a:rPr lang="en-US" sz="2400" dirty="0"/>
              <a:t>If a quantity Q is measured, the post measurement state of the system will be the eigenstate corresponding to the eigenvalue measured.</a:t>
            </a:r>
          </a:p>
          <a:p>
            <a:endParaRPr lang="en-US" sz="2400" dirty="0"/>
          </a:p>
          <a:p>
            <a:r>
              <a:rPr lang="en-US" sz="2400" b="1" dirty="0"/>
              <a:t>Dynamical Postulate: </a:t>
            </a:r>
            <a:r>
              <a:rPr lang="en-US" sz="2400" dirty="0"/>
              <a:t>Time evolution is a linear map from state to state. </a:t>
            </a:r>
          </a:p>
        </p:txBody>
      </p:sp>
      <p:sp>
        <p:nvSpPr>
          <p:cNvPr id="4" name="Rectangle 3">
            <a:extLst>
              <a:ext uri="{FF2B5EF4-FFF2-40B4-BE49-F238E27FC236}">
                <a16:creationId xmlns:a16="http://schemas.microsoft.com/office/drawing/2014/main" id="{E7F457FC-39BF-8440-95FD-AB61EA275095}"/>
              </a:ext>
            </a:extLst>
          </p:cNvPr>
          <p:cNvSpPr/>
          <p:nvPr/>
        </p:nvSpPr>
        <p:spPr>
          <a:xfrm>
            <a:off x="641682" y="6174961"/>
            <a:ext cx="12368465" cy="400110"/>
          </a:xfrm>
          <a:prstGeom prst="rect">
            <a:avLst/>
          </a:prstGeom>
        </p:spPr>
        <p:txBody>
          <a:bodyPr wrap="square">
            <a:spAutoFit/>
          </a:bodyPr>
          <a:lstStyle/>
          <a:p>
            <a:r>
              <a:rPr lang="en-US" sz="2000" dirty="0"/>
              <a:t>Assumptions 2 &amp; 3 entail we should be able to describe a measurement device with these rules </a:t>
            </a:r>
          </a:p>
        </p:txBody>
      </p:sp>
    </p:spTree>
    <p:extLst>
      <p:ext uri="{BB962C8B-B14F-4D97-AF65-F5344CB8AC3E}">
        <p14:creationId xmlns:p14="http://schemas.microsoft.com/office/powerpoint/2010/main" val="4192003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1200329"/>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r="57493" b="-25584"/>
          <a:stretch/>
        </p:blipFill>
        <p:spPr>
          <a:xfrm>
            <a:off x="4293264" y="3369448"/>
            <a:ext cx="3822035" cy="1200329"/>
          </a:xfrm>
          <a:prstGeom prst="rect">
            <a:avLst/>
          </a:prstGeom>
        </p:spPr>
      </p:pic>
    </p:spTree>
    <p:extLst>
      <p:ext uri="{BB962C8B-B14F-4D97-AF65-F5344CB8AC3E}">
        <p14:creationId xmlns:p14="http://schemas.microsoft.com/office/powerpoint/2010/main" val="342294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13" name="Rectangle 12">
            <a:extLst>
              <a:ext uri="{FF2B5EF4-FFF2-40B4-BE49-F238E27FC236}">
                <a16:creationId xmlns:a16="http://schemas.microsoft.com/office/drawing/2014/main" id="{386D2465-BC67-824A-82FB-A36861296B7E}"/>
              </a:ext>
            </a:extLst>
          </p:cNvPr>
          <p:cNvSpPr/>
          <p:nvPr/>
        </p:nvSpPr>
        <p:spPr>
          <a:xfrm>
            <a:off x="871357" y="5178952"/>
            <a:ext cx="11005672" cy="369332"/>
          </a:xfrm>
          <a:prstGeom prst="rect">
            <a:avLst/>
          </a:prstGeom>
        </p:spPr>
        <p:txBody>
          <a:bodyPr wrap="square">
            <a:spAutoFit/>
          </a:bodyPr>
          <a:lstStyle/>
          <a:p>
            <a:r>
              <a:rPr lang="en-US" dirty="0"/>
              <a:t>We are left with a superposition of the measurement device being in the `up' state and the `down' state. </a:t>
            </a:r>
          </a:p>
        </p:txBody>
      </p:sp>
    </p:spTree>
    <p:extLst>
      <p:ext uri="{BB962C8B-B14F-4D97-AF65-F5344CB8AC3E}">
        <p14:creationId xmlns:p14="http://schemas.microsoft.com/office/powerpoint/2010/main" val="35186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2" name="Rectangle 1">
            <a:extLst>
              <a:ext uri="{FF2B5EF4-FFF2-40B4-BE49-F238E27FC236}">
                <a16:creationId xmlns:a16="http://schemas.microsoft.com/office/drawing/2014/main" id="{755AFFE4-00BE-C94A-8538-3514A99413E5}"/>
              </a:ext>
            </a:extLst>
          </p:cNvPr>
          <p:cNvSpPr/>
          <p:nvPr/>
        </p:nvSpPr>
        <p:spPr>
          <a:xfrm>
            <a:off x="459350" y="5178952"/>
            <a:ext cx="11417679" cy="1200329"/>
          </a:xfrm>
          <a:prstGeom prst="rect">
            <a:avLst/>
          </a:prstGeom>
        </p:spPr>
        <p:txBody>
          <a:bodyPr wrap="square">
            <a:spAutoFit/>
          </a:bodyPr>
          <a:lstStyle/>
          <a:p>
            <a:r>
              <a:rPr lang="en-US" dirty="0"/>
              <a:t>We are left with a superposition of the measurement device being in the `up' state and the `down' state.</a:t>
            </a:r>
          </a:p>
          <a:p>
            <a:endParaRPr lang="en-US" dirty="0"/>
          </a:p>
          <a:p>
            <a:r>
              <a:rPr lang="en-US" dirty="0"/>
              <a:t>More generally - Linearity of quantum mechanics dynamics + quantum mechanical treatment of measuring device leads to the conclusion that a system in a superposition remains in a superposition. </a:t>
            </a:r>
          </a:p>
        </p:txBody>
      </p:sp>
    </p:spTree>
    <p:extLst>
      <p:ext uri="{BB962C8B-B14F-4D97-AF65-F5344CB8AC3E}">
        <p14:creationId xmlns:p14="http://schemas.microsoft.com/office/powerpoint/2010/main" val="2329466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3" name="Rectangle 2">
            <a:extLst>
              <a:ext uri="{FF2B5EF4-FFF2-40B4-BE49-F238E27FC236}">
                <a16:creationId xmlns:a16="http://schemas.microsoft.com/office/drawing/2014/main" id="{CFB6B9DB-0347-9C43-895E-06EFE5EE67CB}"/>
              </a:ext>
            </a:extLst>
          </p:cNvPr>
          <p:cNvSpPr/>
          <p:nvPr/>
        </p:nvSpPr>
        <p:spPr>
          <a:xfrm>
            <a:off x="459350" y="2024740"/>
            <a:ext cx="11732645" cy="2031325"/>
          </a:xfrm>
          <a:prstGeom prst="rect">
            <a:avLst/>
          </a:prstGeom>
        </p:spPr>
        <p:txBody>
          <a:bodyPr wrap="square">
            <a:spAutoFit/>
          </a:bodyPr>
          <a:lstStyle/>
          <a:p>
            <a:r>
              <a:rPr lang="en-US" dirty="0"/>
              <a:t>Consider measuring the spin of an electron using the accurate measurement device…. </a:t>
            </a:r>
          </a:p>
          <a:p>
            <a:endParaRPr lang="en-US" dirty="0"/>
          </a:p>
          <a:p>
            <a:endParaRPr lang="en-US" dirty="0"/>
          </a:p>
          <a:p>
            <a:r>
              <a:rPr lang="en-US" dirty="0"/>
              <a:t>A contradiction is generated when we consider what happens when you feed a superposition into the measuring device.</a:t>
            </a:r>
          </a:p>
          <a:p>
            <a:endParaRPr lang="en-US" dirty="0"/>
          </a:p>
          <a:p>
            <a:r>
              <a:rPr lang="en-US" dirty="0"/>
              <a:t>Given our conception of a good measuring device, and (from the Dynamical Postulate) quantum systems evolve linearly</a:t>
            </a:r>
          </a:p>
          <a:p>
            <a:endParaRPr lang="en-US" dirty="0"/>
          </a:p>
        </p:txBody>
      </p:sp>
      <p:pic>
        <p:nvPicPr>
          <p:cNvPr id="11" name="Picture 10">
            <a:extLst>
              <a:ext uri="{FF2B5EF4-FFF2-40B4-BE49-F238E27FC236}">
                <a16:creationId xmlns:a16="http://schemas.microsoft.com/office/drawing/2014/main" id="{3FDE030F-C52E-BC42-949C-A925CB322776}"/>
              </a:ext>
            </a:extLst>
          </p:cNvPr>
          <p:cNvPicPr>
            <a:picLocks noChangeAspect="1"/>
          </p:cNvPicPr>
          <p:nvPr/>
        </p:nvPicPr>
        <p:blipFill>
          <a:blip r:embed="rId3"/>
          <a:stretch>
            <a:fillRect/>
          </a:stretch>
        </p:blipFill>
        <p:spPr>
          <a:xfrm>
            <a:off x="8553705" y="1880361"/>
            <a:ext cx="3323324" cy="700974"/>
          </a:xfrm>
          <a:prstGeom prst="rect">
            <a:avLst/>
          </a:prstGeom>
        </p:spPr>
      </p:pic>
      <p:pic>
        <p:nvPicPr>
          <p:cNvPr id="7" name="Picture 6">
            <a:extLst>
              <a:ext uri="{FF2B5EF4-FFF2-40B4-BE49-F238E27FC236}">
                <a16:creationId xmlns:a16="http://schemas.microsoft.com/office/drawing/2014/main" id="{1592B53A-2476-1140-B6F1-FB56F80E694D}"/>
              </a:ext>
            </a:extLst>
          </p:cNvPr>
          <p:cNvPicPr>
            <a:picLocks noChangeAspect="1"/>
          </p:cNvPicPr>
          <p:nvPr/>
        </p:nvPicPr>
        <p:blipFill rotWithShape="1">
          <a:blip r:embed="rId4"/>
          <a:srcRect l="1" r="-4562" b="-25584"/>
          <a:stretch/>
        </p:blipFill>
        <p:spPr>
          <a:xfrm>
            <a:off x="1848105" y="3883208"/>
            <a:ext cx="9401633" cy="1200329"/>
          </a:xfrm>
          <a:prstGeom prst="rect">
            <a:avLst/>
          </a:prstGeom>
        </p:spPr>
      </p:pic>
      <p:sp>
        <p:nvSpPr>
          <p:cNvPr id="2" name="Rectangle 1">
            <a:extLst>
              <a:ext uri="{FF2B5EF4-FFF2-40B4-BE49-F238E27FC236}">
                <a16:creationId xmlns:a16="http://schemas.microsoft.com/office/drawing/2014/main" id="{755AFFE4-00BE-C94A-8538-3514A99413E5}"/>
              </a:ext>
            </a:extLst>
          </p:cNvPr>
          <p:cNvSpPr/>
          <p:nvPr/>
        </p:nvSpPr>
        <p:spPr>
          <a:xfrm>
            <a:off x="459350" y="5178952"/>
            <a:ext cx="11417679" cy="1200329"/>
          </a:xfrm>
          <a:prstGeom prst="rect">
            <a:avLst/>
          </a:prstGeom>
        </p:spPr>
        <p:txBody>
          <a:bodyPr wrap="square">
            <a:spAutoFit/>
          </a:bodyPr>
          <a:lstStyle/>
          <a:p>
            <a:r>
              <a:rPr lang="en-US" dirty="0"/>
              <a:t>We are left with a superposition of the measurement device being in the `up' state and the `down' state.</a:t>
            </a:r>
          </a:p>
          <a:p>
            <a:endParaRPr lang="en-US" dirty="0"/>
          </a:p>
          <a:p>
            <a:r>
              <a:rPr lang="en-US" dirty="0"/>
              <a:t>More generally - Linearity of quantum mechanics dynamics + quantum mechanical treatment of measuring device leads to the conclusion that a system in a superposition remains in a superposition. </a:t>
            </a:r>
          </a:p>
        </p:txBody>
      </p:sp>
      <p:sp>
        <p:nvSpPr>
          <p:cNvPr id="4" name="TextBox 3">
            <a:extLst>
              <a:ext uri="{FF2B5EF4-FFF2-40B4-BE49-F238E27FC236}">
                <a16:creationId xmlns:a16="http://schemas.microsoft.com/office/drawing/2014/main" id="{E8FEE946-A061-564E-B5D7-9089BAFC0DD6}"/>
              </a:ext>
            </a:extLst>
          </p:cNvPr>
          <p:cNvSpPr txBox="1"/>
          <p:nvPr/>
        </p:nvSpPr>
        <p:spPr>
          <a:xfrm>
            <a:off x="8553705" y="6127863"/>
            <a:ext cx="3390755" cy="646331"/>
          </a:xfrm>
          <a:prstGeom prst="rect">
            <a:avLst/>
          </a:prstGeom>
          <a:noFill/>
        </p:spPr>
        <p:txBody>
          <a:bodyPr wrap="square" rtlCol="0">
            <a:spAutoFit/>
          </a:bodyPr>
          <a:lstStyle/>
          <a:p>
            <a:r>
              <a:rPr lang="en-US" dirty="0"/>
              <a:t>But this contradicts the measurement postulate!</a:t>
            </a:r>
          </a:p>
        </p:txBody>
      </p:sp>
    </p:spTree>
    <p:extLst>
      <p:ext uri="{BB962C8B-B14F-4D97-AF65-F5344CB8AC3E}">
        <p14:creationId xmlns:p14="http://schemas.microsoft.com/office/powerpoint/2010/main" val="1139964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5324535"/>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endParaRPr lang="en-US" sz="2000" dirty="0"/>
          </a:p>
          <a:p>
            <a:endParaRPr lang="en-US" sz="2000" dirty="0"/>
          </a:p>
          <a:p>
            <a:r>
              <a:rPr lang="en-US" sz="2000" dirty="0"/>
              <a:t>But this contradicts:</a:t>
            </a:r>
          </a:p>
          <a:p>
            <a:endParaRPr lang="en-US" sz="2000" b="1" dirty="0"/>
          </a:p>
          <a:p>
            <a:r>
              <a:rPr lang="en-US" sz="2000" b="1" dirty="0"/>
              <a:t>Measurement Kinematic Postulate: </a:t>
            </a:r>
            <a:r>
              <a:rPr lang="en-US" sz="2000" dirty="0"/>
              <a:t>If a quantity Q is measured, </a:t>
            </a:r>
            <a:r>
              <a:rPr lang="en-US" sz="2000" dirty="0">
                <a:solidFill>
                  <a:schemeClr val="accent2"/>
                </a:solidFill>
              </a:rPr>
              <a:t>the post measurement state of the system will be the eigenstate corresponding to the eigenvalue measured.</a:t>
            </a:r>
          </a:p>
          <a:p>
            <a:endParaRPr lang="en-US" sz="2000" dirty="0"/>
          </a:p>
        </p:txBody>
      </p:sp>
      <p:pic>
        <p:nvPicPr>
          <p:cNvPr id="11" name="Picture 10">
            <a:extLst>
              <a:ext uri="{FF2B5EF4-FFF2-40B4-BE49-F238E27FC236}">
                <a16:creationId xmlns:a16="http://schemas.microsoft.com/office/drawing/2014/main" id="{613708EA-AF4F-E84E-A56F-E250CD9C9AC8}"/>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pic>
        <p:nvPicPr>
          <p:cNvPr id="13" name="Picture 12">
            <a:extLst>
              <a:ext uri="{FF2B5EF4-FFF2-40B4-BE49-F238E27FC236}">
                <a16:creationId xmlns:a16="http://schemas.microsoft.com/office/drawing/2014/main" id="{AF5F8479-5143-944B-AE2F-B2C0851A5603}"/>
              </a:ext>
            </a:extLst>
          </p:cNvPr>
          <p:cNvPicPr>
            <a:picLocks noChangeAspect="1"/>
          </p:cNvPicPr>
          <p:nvPr/>
        </p:nvPicPr>
        <p:blipFill>
          <a:blip r:embed="rId4"/>
          <a:stretch>
            <a:fillRect/>
          </a:stretch>
        </p:blipFill>
        <p:spPr>
          <a:xfrm>
            <a:off x="8533079" y="2086583"/>
            <a:ext cx="3323324" cy="700974"/>
          </a:xfrm>
          <a:prstGeom prst="rect">
            <a:avLst/>
          </a:prstGeom>
        </p:spPr>
      </p:pic>
    </p:spTree>
    <p:extLst>
      <p:ext uri="{BB962C8B-B14F-4D97-AF65-F5344CB8AC3E}">
        <p14:creationId xmlns:p14="http://schemas.microsoft.com/office/powerpoint/2010/main" val="1109992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5324535"/>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r>
              <a:rPr lang="en-US" sz="2000" dirty="0"/>
              <a:t>Contradicts:</a:t>
            </a:r>
          </a:p>
          <a:p>
            <a:endParaRPr lang="en-US" sz="2000" b="1" dirty="0"/>
          </a:p>
          <a:p>
            <a:r>
              <a:rPr lang="en-US" sz="2000" b="1" dirty="0"/>
              <a:t>Measurement Kinematic Postulate: </a:t>
            </a:r>
            <a:r>
              <a:rPr lang="en-US" sz="2000" dirty="0"/>
              <a:t>If a quantity Q is measured, the post measurement state of the system will be the eigenstate corresponding to the eigenvalue measured.</a:t>
            </a:r>
          </a:p>
          <a:p>
            <a:endParaRPr lang="en-US" sz="2000" dirty="0"/>
          </a:p>
          <a:p>
            <a:r>
              <a:rPr lang="en-US" sz="2000" dirty="0"/>
              <a:t>We have a contradiction so one of these assumptions must be dropped! </a:t>
            </a:r>
          </a:p>
          <a:p>
            <a:endParaRPr lang="en-US" sz="2000" dirty="0"/>
          </a:p>
        </p:txBody>
      </p:sp>
      <p:pic>
        <p:nvPicPr>
          <p:cNvPr id="9" name="Picture 8">
            <a:extLst>
              <a:ext uri="{FF2B5EF4-FFF2-40B4-BE49-F238E27FC236}">
                <a16:creationId xmlns:a16="http://schemas.microsoft.com/office/drawing/2014/main" id="{005D9D10-BC0A-6E42-BE33-D834520B79E2}"/>
              </a:ext>
            </a:extLst>
          </p:cNvPr>
          <p:cNvPicPr>
            <a:picLocks noChangeAspect="1"/>
          </p:cNvPicPr>
          <p:nvPr/>
        </p:nvPicPr>
        <p:blipFill rotWithShape="1">
          <a:blip r:embed="rId3"/>
          <a:srcRect l="1" r="-4562" b="-25584"/>
          <a:stretch/>
        </p:blipFill>
        <p:spPr>
          <a:xfrm>
            <a:off x="3016707" y="4165515"/>
            <a:ext cx="6158586" cy="786281"/>
          </a:xfrm>
          <a:prstGeom prst="rect">
            <a:avLst/>
          </a:prstGeom>
        </p:spPr>
      </p:pic>
    </p:spTree>
    <p:extLst>
      <p:ext uri="{BB962C8B-B14F-4D97-AF65-F5344CB8AC3E}">
        <p14:creationId xmlns:p14="http://schemas.microsoft.com/office/powerpoint/2010/main" val="3719110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4708981"/>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a:p>
            <a:endParaRPr lang="en-US" sz="2000" dirty="0"/>
          </a:p>
          <a:p>
            <a:r>
              <a:rPr lang="en-US" sz="2000" dirty="0"/>
              <a:t>Contradicts:</a:t>
            </a:r>
          </a:p>
          <a:p>
            <a:endParaRPr lang="en-US" sz="2000" b="1" dirty="0"/>
          </a:p>
          <a:p>
            <a:r>
              <a:rPr lang="en-US" sz="2000" b="1" dirty="0"/>
              <a:t>Measurement Kinematic Postulate: </a:t>
            </a:r>
            <a:r>
              <a:rPr lang="en-US" sz="2000" dirty="0"/>
              <a:t>If a quantity Q is measured, the post measurement state of the system will be the eigenstate corresponding to the eigenvalue measured.</a:t>
            </a:r>
          </a:p>
          <a:p>
            <a:endParaRPr lang="en-US" sz="2000" dirty="0"/>
          </a:p>
        </p:txBody>
      </p:sp>
      <p:cxnSp>
        <p:nvCxnSpPr>
          <p:cNvPr id="4" name="Straight Connector 3">
            <a:extLst>
              <a:ext uri="{FF2B5EF4-FFF2-40B4-BE49-F238E27FC236}">
                <a16:creationId xmlns:a16="http://schemas.microsoft.com/office/drawing/2014/main" id="{09647192-3AAA-A849-9709-BC53A5D23C20}"/>
              </a:ext>
            </a:extLst>
          </p:cNvPr>
          <p:cNvCxnSpPr/>
          <p:nvPr/>
        </p:nvCxnSpPr>
        <p:spPr>
          <a:xfrm flipH="1">
            <a:off x="1074821" y="5165558"/>
            <a:ext cx="9384632" cy="109086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84D18B6-3B76-CF43-8EAF-C61508181964}"/>
              </a:ext>
            </a:extLst>
          </p:cNvPr>
          <p:cNvCxnSpPr/>
          <p:nvPr/>
        </p:nvCxnSpPr>
        <p:spPr>
          <a:xfrm>
            <a:off x="1556084" y="5153274"/>
            <a:ext cx="8630653" cy="126043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77F30D5-E31E-9149-A228-05D8A823DEF1}"/>
              </a:ext>
            </a:extLst>
          </p:cNvPr>
          <p:cNvSpPr txBox="1"/>
          <p:nvPr/>
        </p:nvSpPr>
        <p:spPr>
          <a:xfrm>
            <a:off x="6588723" y="4465580"/>
            <a:ext cx="4541923" cy="646331"/>
          </a:xfrm>
          <a:prstGeom prst="rect">
            <a:avLst/>
          </a:prstGeom>
          <a:noFill/>
        </p:spPr>
        <p:txBody>
          <a:bodyPr wrap="square" rtlCol="0">
            <a:spAutoFit/>
          </a:bodyPr>
          <a:lstStyle/>
          <a:p>
            <a:r>
              <a:rPr lang="en-US" dirty="0"/>
              <a:t>Not essential – </a:t>
            </a:r>
            <a:r>
              <a:rPr lang="en-US" dirty="0" err="1"/>
              <a:t>eg.</a:t>
            </a:r>
            <a:r>
              <a:rPr lang="en-US" dirty="0"/>
              <a:t> Not assumed in POVM account of measurement  </a:t>
            </a:r>
          </a:p>
        </p:txBody>
      </p:sp>
    </p:spTree>
    <p:extLst>
      <p:ext uri="{BB962C8B-B14F-4D97-AF65-F5344CB8AC3E}">
        <p14:creationId xmlns:p14="http://schemas.microsoft.com/office/powerpoint/2010/main" val="3008065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Tree>
    <p:extLst>
      <p:ext uri="{BB962C8B-B14F-4D97-AF65-F5344CB8AC3E}">
        <p14:creationId xmlns:p14="http://schemas.microsoft.com/office/powerpoint/2010/main" val="1045322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Why study the measurement problem?</a:t>
            </a:r>
          </a:p>
        </p:txBody>
      </p:sp>
    </p:spTree>
    <p:extLst>
      <p:ext uri="{BB962C8B-B14F-4D97-AF65-F5344CB8AC3E}">
        <p14:creationId xmlns:p14="http://schemas.microsoft.com/office/powerpoint/2010/main" val="3009904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737937" y="5422943"/>
            <a:ext cx="9829207" cy="369332"/>
          </a:xfrm>
          <a:prstGeom prst="rect">
            <a:avLst/>
          </a:prstGeom>
          <a:noFill/>
        </p:spPr>
        <p:txBody>
          <a:bodyPr wrap="square" rtlCol="0">
            <a:spAutoFit/>
          </a:bodyPr>
          <a:lstStyle/>
          <a:p>
            <a:r>
              <a:rPr lang="en-US" dirty="0"/>
              <a:t>Not really…. the output state here is still pretty conceptually puzzling  </a:t>
            </a:r>
          </a:p>
        </p:txBody>
      </p:sp>
    </p:spTree>
    <p:extLst>
      <p:ext uri="{BB962C8B-B14F-4D97-AF65-F5344CB8AC3E}">
        <p14:creationId xmlns:p14="http://schemas.microsoft.com/office/powerpoint/2010/main" val="3567595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sp>
        <p:nvSpPr>
          <p:cNvPr id="2" name="TextBox 1">
            <a:extLst>
              <a:ext uri="{FF2B5EF4-FFF2-40B4-BE49-F238E27FC236}">
                <a16:creationId xmlns:a16="http://schemas.microsoft.com/office/drawing/2014/main" id="{11B5D9AA-F365-E149-947D-1C74C4571D8D}"/>
              </a:ext>
            </a:extLst>
          </p:cNvPr>
          <p:cNvSpPr txBox="1"/>
          <p:nvPr/>
        </p:nvSpPr>
        <p:spPr>
          <a:xfrm>
            <a:off x="612175" y="1704726"/>
            <a:ext cx="10908631" cy="2862322"/>
          </a:xfrm>
          <a:prstGeom prst="rect">
            <a:avLst/>
          </a:prstGeom>
          <a:noFill/>
        </p:spPr>
        <p:txBody>
          <a:bodyPr wrap="square" rtlCol="0">
            <a:spAutoFit/>
          </a:bodyPr>
          <a:lstStyle/>
          <a:p>
            <a:pPr marL="514350" indent="-514350">
              <a:buFont typeface="+mj-lt"/>
              <a:buAutoNum type="arabicPeriod"/>
            </a:pPr>
            <a:r>
              <a:rPr lang="en-US" sz="2000" dirty="0"/>
              <a:t>Basic Conception of a measuring device: a good measuring device is accurate.</a:t>
            </a:r>
          </a:p>
          <a:p>
            <a:pPr marL="514350" indent="-514350">
              <a:buFont typeface="+mj-lt"/>
              <a:buAutoNum type="arabicPeriod"/>
            </a:pPr>
            <a:endParaRPr lang="en-US" sz="2000" dirty="0"/>
          </a:p>
          <a:p>
            <a:pPr marL="514350" indent="-514350">
              <a:buFont typeface="+mj-lt"/>
              <a:buAutoNum type="arabicPeriod"/>
            </a:pPr>
            <a:r>
              <a:rPr lang="en-US" sz="2000" dirty="0"/>
              <a:t>Quantum Mechanics is a universal and fundamental theory.</a:t>
            </a:r>
          </a:p>
          <a:p>
            <a:pPr marL="514350" indent="-514350">
              <a:buFont typeface="+mj-lt"/>
              <a:buAutoNum type="arabicPeriod"/>
            </a:pPr>
            <a:endParaRPr lang="en-US" sz="2000" dirty="0"/>
          </a:p>
          <a:p>
            <a:pPr marL="514350" indent="-514350">
              <a:buFont typeface="+mj-lt"/>
              <a:buAutoNum type="arabicPeriod"/>
            </a:pPr>
            <a:r>
              <a:rPr lang="en-US" sz="2000" dirty="0"/>
              <a:t>Weak Physicalist Postulate: The description of the </a:t>
            </a:r>
            <a:r>
              <a:rPr lang="en-US" sz="2000" dirty="0" err="1"/>
              <a:t>behaviour</a:t>
            </a:r>
            <a:r>
              <a:rPr lang="en-US" sz="2000" dirty="0"/>
              <a:t> of large objects must be consistent with the laws governing the </a:t>
            </a:r>
            <a:r>
              <a:rPr lang="en-US" sz="2000" dirty="0" err="1"/>
              <a:t>behaviour</a:t>
            </a:r>
            <a:r>
              <a:rPr lang="en-US" sz="2000" dirty="0"/>
              <a:t> of the smaller objects of which they consist.</a:t>
            </a:r>
          </a:p>
          <a:p>
            <a:endParaRPr lang="en-US" sz="2000" dirty="0"/>
          </a:p>
          <a:p>
            <a:r>
              <a:rPr lang="en-US" sz="2000" b="1" dirty="0"/>
              <a:t>+ Dynamical Postulate: </a:t>
            </a:r>
            <a:r>
              <a:rPr lang="en-US" sz="2000" dirty="0"/>
              <a:t>Time evolution is a linear map from state to state.     </a:t>
            </a:r>
          </a:p>
          <a:p>
            <a:endParaRPr lang="en-US" sz="2000" dirty="0"/>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624856" y="4222614"/>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737937" y="5422943"/>
            <a:ext cx="9829207" cy="369332"/>
          </a:xfrm>
          <a:prstGeom prst="rect">
            <a:avLst/>
          </a:prstGeom>
          <a:noFill/>
        </p:spPr>
        <p:txBody>
          <a:bodyPr wrap="square" rtlCol="0">
            <a:spAutoFit/>
          </a:bodyPr>
          <a:lstStyle/>
          <a:p>
            <a:r>
              <a:rPr lang="en-US" dirty="0"/>
              <a:t>Not really…. the output state here is still pretty conceptually puzzling  </a:t>
            </a:r>
          </a:p>
        </p:txBody>
      </p:sp>
    </p:spTree>
    <p:extLst>
      <p:ext uri="{BB962C8B-B14F-4D97-AF65-F5344CB8AC3E}">
        <p14:creationId xmlns:p14="http://schemas.microsoft.com/office/powerpoint/2010/main" val="357181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646331"/>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p:txBody>
      </p:sp>
    </p:spTree>
    <p:extLst>
      <p:ext uri="{BB962C8B-B14F-4D97-AF65-F5344CB8AC3E}">
        <p14:creationId xmlns:p14="http://schemas.microsoft.com/office/powerpoint/2010/main" val="229561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Tree>
    <p:extLst>
      <p:ext uri="{BB962C8B-B14F-4D97-AF65-F5344CB8AC3E}">
        <p14:creationId xmlns:p14="http://schemas.microsoft.com/office/powerpoint/2010/main" val="206161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2050630"/>
            <a:ext cx="9401633" cy="1200329"/>
          </a:xfrm>
          <a:prstGeom prst="rect">
            <a:avLst/>
          </a:prstGeom>
        </p:spPr>
      </p:pic>
      <p:sp>
        <p:nvSpPr>
          <p:cNvPr id="3" name="TextBox 2">
            <a:extLst>
              <a:ext uri="{FF2B5EF4-FFF2-40B4-BE49-F238E27FC236}">
                <a16:creationId xmlns:a16="http://schemas.microsoft.com/office/drawing/2014/main" id="{AD672FB5-EC96-FA4F-AFF4-1D8C966E39C3}"/>
              </a:ext>
            </a:extLst>
          </p:cNvPr>
          <p:cNvSpPr txBox="1"/>
          <p:nvPr/>
        </p:nvSpPr>
        <p:spPr>
          <a:xfrm>
            <a:off x="871357" y="3250959"/>
            <a:ext cx="9829207" cy="369332"/>
          </a:xfrm>
          <a:prstGeom prst="rect">
            <a:avLst/>
          </a:prstGeom>
          <a:noFill/>
        </p:spPr>
        <p:txBody>
          <a:bodyPr wrap="square" rtlCol="0">
            <a:spAutoFit/>
          </a:bodyPr>
          <a:lstStyle/>
          <a:p>
            <a:r>
              <a:rPr lang="en-US" dirty="0"/>
              <a:t>Not really…. the output state here is still pretty conceptually puzzling  </a:t>
            </a:r>
          </a:p>
        </p:txBody>
      </p:sp>
      <p:sp>
        <p:nvSpPr>
          <p:cNvPr id="4" name="Rectangle 3">
            <a:extLst>
              <a:ext uri="{FF2B5EF4-FFF2-40B4-BE49-F238E27FC236}">
                <a16:creationId xmlns:a16="http://schemas.microsoft.com/office/drawing/2014/main" id="{D0E52381-11A2-1946-8AFB-DB2E392C5A72}"/>
              </a:ext>
            </a:extLst>
          </p:cNvPr>
          <p:cNvSpPr/>
          <p:nvPr/>
        </p:nvSpPr>
        <p:spPr>
          <a:xfrm>
            <a:off x="871357" y="3890153"/>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
        <p:nvSpPr>
          <p:cNvPr id="2" name="Rectangle 1">
            <a:extLst>
              <a:ext uri="{FF2B5EF4-FFF2-40B4-BE49-F238E27FC236}">
                <a16:creationId xmlns:a16="http://schemas.microsoft.com/office/drawing/2014/main" id="{359252DD-3D44-6D46-982C-3792F85DF488}"/>
              </a:ext>
            </a:extLst>
          </p:cNvPr>
          <p:cNvSpPr/>
          <p:nvPr/>
        </p:nvSpPr>
        <p:spPr>
          <a:xfrm>
            <a:off x="962523" y="5360344"/>
            <a:ext cx="10266947" cy="646331"/>
          </a:xfrm>
          <a:prstGeom prst="rect">
            <a:avLst/>
          </a:prstGeom>
        </p:spPr>
        <p:txBody>
          <a:bodyPr wrap="square">
            <a:spAutoFit/>
          </a:bodyPr>
          <a:lstStyle/>
          <a:p>
            <a:r>
              <a:rPr lang="en-US" dirty="0"/>
              <a:t>i.e. The Born Rule gives us the probability of finding the system with a particular value for a particular observable…. this would seem to contradict with the superposition that in fact results from measurement.</a:t>
            </a:r>
          </a:p>
        </p:txBody>
      </p:sp>
    </p:spTree>
    <p:extLst>
      <p:ext uri="{BB962C8B-B14F-4D97-AF65-F5344CB8AC3E}">
        <p14:creationId xmlns:p14="http://schemas.microsoft.com/office/powerpoint/2010/main" val="241105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dropping the kinematic postulate resolve the measurement problem? </a:t>
            </a:r>
          </a:p>
        </p:txBody>
      </p:sp>
      <p:pic>
        <p:nvPicPr>
          <p:cNvPr id="13" name="Picture 12">
            <a:extLst>
              <a:ext uri="{FF2B5EF4-FFF2-40B4-BE49-F238E27FC236}">
                <a16:creationId xmlns:a16="http://schemas.microsoft.com/office/drawing/2014/main" id="{4F08B49D-11FC-A341-976C-CE2D1F3740DF}"/>
              </a:ext>
            </a:extLst>
          </p:cNvPr>
          <p:cNvPicPr>
            <a:picLocks noChangeAspect="1"/>
          </p:cNvPicPr>
          <p:nvPr/>
        </p:nvPicPr>
        <p:blipFill rotWithShape="1">
          <a:blip r:embed="rId3"/>
          <a:srcRect l="1" r="-4562" b="-25584"/>
          <a:stretch/>
        </p:blipFill>
        <p:spPr>
          <a:xfrm>
            <a:off x="1395181" y="1683315"/>
            <a:ext cx="9401633" cy="1200329"/>
          </a:xfrm>
          <a:prstGeom prst="rect">
            <a:avLst/>
          </a:prstGeom>
        </p:spPr>
      </p:pic>
      <p:sp>
        <p:nvSpPr>
          <p:cNvPr id="4" name="Rectangle 3">
            <a:extLst>
              <a:ext uri="{FF2B5EF4-FFF2-40B4-BE49-F238E27FC236}">
                <a16:creationId xmlns:a16="http://schemas.microsoft.com/office/drawing/2014/main" id="{D0E52381-11A2-1946-8AFB-DB2E392C5A72}"/>
              </a:ext>
            </a:extLst>
          </p:cNvPr>
          <p:cNvSpPr/>
          <p:nvPr/>
        </p:nvSpPr>
        <p:spPr>
          <a:xfrm>
            <a:off x="871357" y="2560478"/>
            <a:ext cx="9395590" cy="646331"/>
          </a:xfrm>
          <a:prstGeom prst="rect">
            <a:avLst/>
          </a:prstGeom>
        </p:spPr>
        <p:txBody>
          <a:bodyPr wrap="square">
            <a:spAutoFit/>
          </a:bodyPr>
          <a:lstStyle/>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154554" y="3593012"/>
            <a:ext cx="10582705" cy="2862322"/>
          </a:xfrm>
          <a:prstGeom prst="rect">
            <a:avLst/>
          </a:prstGeom>
        </p:spPr>
        <p:txBody>
          <a:bodyPr wrap="square">
            <a:spAutoFit/>
          </a:bodyPr>
          <a:lstStyle/>
          <a:p>
            <a:r>
              <a:rPr lang="en-US" dirty="0"/>
              <a:t>Put another way, the measurement the state of the system and measurement device is:</a:t>
            </a:r>
          </a:p>
          <a:p>
            <a:endParaRPr lang="en-US" dirty="0"/>
          </a:p>
          <a:p>
            <a:endParaRPr lang="en-US" dirty="0"/>
          </a:p>
          <a:p>
            <a:endParaRPr lang="en-US" dirty="0"/>
          </a:p>
          <a:p>
            <a:r>
              <a:rPr lang="en-US" dirty="0"/>
              <a:t>But the state we'd expect from the Born rule, i.e. that with probability 1/2 the spin and measurement device are in ‘up’ and the and with probability 1/2 the spin and measurement device are in ‘down’ is the mixture:</a:t>
            </a:r>
          </a:p>
          <a:p>
            <a:endParaRPr lang="en-US" dirty="0"/>
          </a:p>
          <a:p>
            <a:endParaRPr lang="en-US" dirty="0"/>
          </a:p>
          <a:p>
            <a:endParaRPr lang="en-US" dirty="0"/>
          </a:p>
          <a:p>
            <a:r>
              <a:rPr lang="en-US" dirty="0"/>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4"/>
          <a:stretch>
            <a:fillRect/>
          </a:stretch>
        </p:blipFill>
        <p:spPr>
          <a:xfrm>
            <a:off x="1488978" y="3958194"/>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5"/>
          <a:stretch>
            <a:fillRect/>
          </a:stretch>
        </p:blipFill>
        <p:spPr>
          <a:xfrm>
            <a:off x="3618659" y="5302425"/>
            <a:ext cx="4954682" cy="542210"/>
          </a:xfrm>
          <a:prstGeom prst="rect">
            <a:avLst/>
          </a:prstGeom>
        </p:spPr>
      </p:pic>
    </p:spTree>
    <p:extLst>
      <p:ext uri="{BB962C8B-B14F-4D97-AF65-F5344CB8AC3E}">
        <p14:creationId xmlns:p14="http://schemas.microsoft.com/office/powerpoint/2010/main" val="67254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Easy ‘solutions’ and why they don’t work</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Tree>
    <p:extLst>
      <p:ext uri="{BB962C8B-B14F-4D97-AF65-F5344CB8AC3E}">
        <p14:creationId xmlns:p14="http://schemas.microsoft.com/office/powerpoint/2010/main" val="1901613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Rectangle 1">
            <a:extLst>
              <a:ext uri="{FF2B5EF4-FFF2-40B4-BE49-F238E27FC236}">
                <a16:creationId xmlns:a16="http://schemas.microsoft.com/office/drawing/2014/main" id="{F049C994-3EE7-0249-A880-09095F76FF05}"/>
              </a:ext>
            </a:extLst>
          </p:cNvPr>
          <p:cNvSpPr/>
          <p:nvPr/>
        </p:nvSpPr>
        <p:spPr>
          <a:xfrm>
            <a:off x="871357" y="1880361"/>
            <a:ext cx="10282989" cy="4401205"/>
          </a:xfrm>
          <a:prstGeom prst="rect">
            <a:avLst/>
          </a:prstGeom>
        </p:spPr>
        <p:txBody>
          <a:bodyPr wrap="square">
            <a:spAutoFit/>
          </a:bodyPr>
          <a:lstStyle/>
          <a:p>
            <a:r>
              <a:rPr lang="en-US" sz="2800" dirty="0"/>
              <a:t>Von Neumann claimed that there must be two fundamental laws about how the states of Quantum Mechanics evolve:</a:t>
            </a:r>
          </a:p>
          <a:p>
            <a:endParaRPr lang="en-US" sz="2800" dirty="0"/>
          </a:p>
          <a:p>
            <a:pPr marL="400050" indent="-400050">
              <a:buAutoNum type="romanUcParenBoth"/>
            </a:pPr>
            <a:r>
              <a:rPr lang="en-US" sz="2800" dirty="0"/>
              <a:t>When no measurements are going on, the states of all physical systems evolve linearly (via the Schrodinger equation) in accordance with the dynamical postulate. </a:t>
            </a:r>
          </a:p>
          <a:p>
            <a:pPr marL="400050" indent="-400050">
              <a:buAutoNum type="romanUcParenBoth"/>
            </a:pPr>
            <a:endParaRPr lang="en-US" sz="2800" dirty="0"/>
          </a:p>
          <a:p>
            <a:pPr marL="400050" indent="-400050">
              <a:buAutoNum type="romanUcParenBoth"/>
            </a:pPr>
            <a:r>
              <a:rPr lang="en-US" sz="2800" dirty="0"/>
              <a:t> When there are measurements, the systems do not evolve in accordance with the dynamical equations of motion. Instead, they evolve in accordance with the postulate of collapse.</a:t>
            </a:r>
          </a:p>
        </p:txBody>
      </p:sp>
    </p:spTree>
    <p:extLst>
      <p:ext uri="{BB962C8B-B14F-4D97-AF65-F5344CB8AC3E}">
        <p14:creationId xmlns:p14="http://schemas.microsoft.com/office/powerpoint/2010/main" val="1312727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1323439"/>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p:txBody>
      </p:sp>
    </p:spTree>
    <p:extLst>
      <p:ext uri="{BB962C8B-B14F-4D97-AF65-F5344CB8AC3E}">
        <p14:creationId xmlns:p14="http://schemas.microsoft.com/office/powerpoint/2010/main" val="206166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2554545"/>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p:txBody>
      </p:sp>
      <p:pic>
        <p:nvPicPr>
          <p:cNvPr id="4" name="Picture 3">
            <a:extLst>
              <a:ext uri="{FF2B5EF4-FFF2-40B4-BE49-F238E27FC236}">
                <a16:creationId xmlns:a16="http://schemas.microsoft.com/office/drawing/2014/main" id="{48561B5E-E1C4-C037-73F4-C7E1C3C3D142}"/>
              </a:ext>
            </a:extLst>
          </p:cNvPr>
          <p:cNvPicPr>
            <a:picLocks noChangeAspect="1"/>
          </p:cNvPicPr>
          <p:nvPr/>
        </p:nvPicPr>
        <p:blipFill rotWithShape="1">
          <a:blip r:embed="rId3"/>
          <a:srcRect r="49125"/>
          <a:stretch/>
        </p:blipFill>
        <p:spPr>
          <a:xfrm>
            <a:off x="2508979" y="4155536"/>
            <a:ext cx="2579008" cy="2317411"/>
          </a:xfrm>
          <a:prstGeom prst="rect">
            <a:avLst/>
          </a:prstGeom>
        </p:spPr>
      </p:pic>
      <p:pic>
        <p:nvPicPr>
          <p:cNvPr id="7" name="Picture 6">
            <a:extLst>
              <a:ext uri="{FF2B5EF4-FFF2-40B4-BE49-F238E27FC236}">
                <a16:creationId xmlns:a16="http://schemas.microsoft.com/office/drawing/2014/main" id="{B1216391-265D-7DB4-6E64-EC1A727937B9}"/>
              </a:ext>
            </a:extLst>
          </p:cNvPr>
          <p:cNvPicPr>
            <a:picLocks noChangeAspect="1"/>
          </p:cNvPicPr>
          <p:nvPr/>
        </p:nvPicPr>
        <p:blipFill>
          <a:blip r:embed="rId4"/>
          <a:stretch>
            <a:fillRect/>
          </a:stretch>
        </p:blipFill>
        <p:spPr>
          <a:xfrm>
            <a:off x="6095998" y="4582674"/>
            <a:ext cx="2671265" cy="1589403"/>
          </a:xfrm>
          <a:prstGeom prst="rect">
            <a:avLst/>
          </a:prstGeom>
        </p:spPr>
      </p:pic>
    </p:spTree>
    <p:extLst>
      <p:ext uri="{BB962C8B-B14F-4D97-AF65-F5344CB8AC3E}">
        <p14:creationId xmlns:p14="http://schemas.microsoft.com/office/powerpoint/2010/main" val="353522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1077218"/>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p:txBody>
      </p:sp>
    </p:spTree>
    <p:extLst>
      <p:ext uri="{BB962C8B-B14F-4D97-AF65-F5344CB8AC3E}">
        <p14:creationId xmlns:p14="http://schemas.microsoft.com/office/powerpoint/2010/main" val="2126096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3170099"/>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a:p>
            <a:r>
              <a:rPr lang="en-US" sz="2000" dirty="0"/>
              <a:t>Seen in this </a:t>
            </a:r>
            <a:r>
              <a:rPr lang="en-US" sz="2000" dirty="0">
                <a:solidFill>
                  <a:schemeClr val="accent2"/>
                </a:solidFill>
              </a:rPr>
              <a:t>way measurements are made continually </a:t>
            </a:r>
            <a:r>
              <a:rPr lang="en-US" sz="2000" dirty="0"/>
              <a:t>and so we are lead to the conclusion that </a:t>
            </a:r>
            <a:r>
              <a:rPr lang="en-US" sz="2000" dirty="0">
                <a:solidFill>
                  <a:schemeClr val="accent2"/>
                </a:solidFill>
              </a:rPr>
              <a:t>all most all evolution takes place via the collapse postulate</a:t>
            </a:r>
            <a:r>
              <a:rPr lang="en-US" sz="2000" dirty="0"/>
              <a:t> rather than quantum mechanics. </a:t>
            </a:r>
          </a:p>
        </p:txBody>
      </p:sp>
    </p:spTree>
    <p:extLst>
      <p:ext uri="{BB962C8B-B14F-4D97-AF65-F5344CB8AC3E}">
        <p14:creationId xmlns:p14="http://schemas.microsoft.com/office/powerpoint/2010/main" val="88057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871357" y="2028129"/>
            <a:ext cx="10406243" cy="4093428"/>
          </a:xfrm>
          <a:prstGeom prst="rect">
            <a:avLst/>
          </a:prstGeom>
        </p:spPr>
        <p:txBody>
          <a:bodyPr wrap="square">
            <a:spAutoFit/>
          </a:bodyPr>
          <a:lstStyle/>
          <a:p>
            <a:r>
              <a:rPr lang="en-US" sz="2000" i="1" dirty="0"/>
              <a:t>What processes count as measurements? </a:t>
            </a:r>
          </a:p>
          <a:p>
            <a:endParaRPr lang="en-US" sz="2000" dirty="0"/>
          </a:p>
          <a:p>
            <a:r>
              <a:rPr lang="en-US" sz="2000" dirty="0"/>
              <a:t>A measurement is something which extracts information from a system. </a:t>
            </a:r>
          </a:p>
          <a:p>
            <a:endParaRPr lang="en-US" sz="2000" dirty="0"/>
          </a:p>
          <a:p>
            <a:r>
              <a:rPr lang="en-US" sz="2000" dirty="0"/>
              <a:t>However, </a:t>
            </a:r>
            <a:r>
              <a:rPr lang="en-US" sz="2000" dirty="0">
                <a:solidFill>
                  <a:schemeClr val="accent2"/>
                </a:solidFill>
              </a:rPr>
              <a:t>many actions not conventionally associated with measurement extract information from a system</a:t>
            </a:r>
            <a:r>
              <a:rPr lang="en-US" sz="2000" dirty="0"/>
              <a:t>. If observing a dead cat tells you that an electron must have “spin up” or else it would not have been able to set off the killing device, then observing the dead cat is a measurement. </a:t>
            </a:r>
          </a:p>
          <a:p>
            <a:endParaRPr lang="en-US" sz="2000" dirty="0"/>
          </a:p>
          <a:p>
            <a:r>
              <a:rPr lang="en-US" sz="2000" dirty="0"/>
              <a:t>Seen in this </a:t>
            </a:r>
            <a:r>
              <a:rPr lang="en-US" sz="2000" dirty="0">
                <a:solidFill>
                  <a:schemeClr val="accent2"/>
                </a:solidFill>
              </a:rPr>
              <a:t>way measurements are made continually </a:t>
            </a:r>
            <a:r>
              <a:rPr lang="en-US" sz="2000" dirty="0"/>
              <a:t>and so we are lead to the conclusion that </a:t>
            </a:r>
            <a:r>
              <a:rPr lang="en-US" sz="2000" dirty="0">
                <a:solidFill>
                  <a:schemeClr val="accent2"/>
                </a:solidFill>
              </a:rPr>
              <a:t>all most all evolution takes place via the collapse postulate</a:t>
            </a:r>
            <a:r>
              <a:rPr lang="en-US" sz="2000" dirty="0"/>
              <a:t> rather than quantum mechanics. </a:t>
            </a:r>
          </a:p>
          <a:p>
            <a:endParaRPr lang="en-US" sz="2000" dirty="0"/>
          </a:p>
          <a:p>
            <a:r>
              <a:rPr lang="en-US" sz="2000" dirty="0"/>
              <a:t>However, Quantum Mechanics cannot be driven just by the measurement rule because that tells us nothing about how systems evolve with time and states clearly do evolve.</a:t>
            </a:r>
          </a:p>
        </p:txBody>
      </p:sp>
    </p:spTree>
    <p:extLst>
      <p:ext uri="{BB962C8B-B14F-4D97-AF65-F5344CB8AC3E}">
        <p14:creationId xmlns:p14="http://schemas.microsoft.com/office/powerpoint/2010/main" val="1715120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1323439"/>
          </a:xfrm>
          <a:prstGeom prst="rect">
            <a:avLst/>
          </a:prstGeom>
        </p:spPr>
        <p:txBody>
          <a:bodyPr wrap="square">
            <a:spAutoFit/>
          </a:bodyPr>
          <a:lstStyle/>
          <a:p>
            <a:r>
              <a:rPr lang="en-US" sz="2000" i="1" dirty="0">
                <a:solidFill>
                  <a:schemeClr val="accent2"/>
                </a:solidFill>
              </a:rPr>
              <a:t>Measurement requires a divide between the system being measured and the part doing the measuring </a:t>
            </a:r>
            <a:r>
              <a:rPr lang="en-US" sz="2000" i="1" dirty="0"/>
              <a:t>and there is no definite prescription for how this division is to be made.</a:t>
            </a:r>
          </a:p>
          <a:p>
            <a:endParaRPr lang="en-US" sz="2000" i="1" dirty="0"/>
          </a:p>
          <a:p>
            <a:endParaRPr lang="en-US" sz="2000" dirty="0"/>
          </a:p>
        </p:txBody>
      </p:sp>
    </p:spTree>
    <p:extLst>
      <p:ext uri="{BB962C8B-B14F-4D97-AF65-F5344CB8AC3E}">
        <p14:creationId xmlns:p14="http://schemas.microsoft.com/office/powerpoint/2010/main" val="10296383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3477875"/>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3328306" y="4841816"/>
            <a:ext cx="2305051" cy="1733255"/>
          </a:xfrm>
          <a:prstGeom prst="rect">
            <a:avLst/>
          </a:prstGeom>
        </p:spPr>
      </p:pic>
    </p:spTree>
    <p:extLst>
      <p:ext uri="{BB962C8B-B14F-4D97-AF65-F5344CB8AC3E}">
        <p14:creationId xmlns:p14="http://schemas.microsoft.com/office/powerpoint/2010/main" val="196091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4708981"/>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r>
              <a:rPr lang="en-US" sz="2000" dirty="0"/>
              <a:t>Given these considerations how can we apply Von Neumann’s two rules? Does rule I cease to apply as soon as the alpha particle reaches the photographic plate, when the temperature of the cloud chamber rises, when I take a photo or when this photo is observed?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10153648" y="77521"/>
            <a:ext cx="1909331" cy="1435698"/>
          </a:xfrm>
          <a:prstGeom prst="rect">
            <a:avLst/>
          </a:prstGeom>
        </p:spPr>
      </p:pic>
    </p:spTree>
    <p:extLst>
      <p:ext uri="{BB962C8B-B14F-4D97-AF65-F5344CB8AC3E}">
        <p14:creationId xmlns:p14="http://schemas.microsoft.com/office/powerpoint/2010/main" val="3541327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3" name="Rectangle 2">
            <a:extLst>
              <a:ext uri="{FF2B5EF4-FFF2-40B4-BE49-F238E27FC236}">
                <a16:creationId xmlns:a16="http://schemas.microsoft.com/office/drawing/2014/main" id="{A3EA6663-5B06-9943-A3D1-3F720A844357}"/>
              </a:ext>
            </a:extLst>
          </p:cNvPr>
          <p:cNvSpPr/>
          <p:nvPr/>
        </p:nvSpPr>
        <p:spPr>
          <a:xfrm>
            <a:off x="774102" y="1692843"/>
            <a:ext cx="10406243" cy="5632311"/>
          </a:xfrm>
          <a:prstGeom prst="rect">
            <a:avLst/>
          </a:prstGeom>
        </p:spPr>
        <p:txBody>
          <a:bodyPr wrap="square">
            <a:spAutoFit/>
          </a:bodyPr>
          <a:lstStyle/>
          <a:p>
            <a:r>
              <a:rPr lang="en-US" sz="2000" i="1" dirty="0"/>
              <a:t>Measurement requires a divide between the system being measured and the part doing the measuring and there is no definite prescription for how this division is to be made.</a:t>
            </a:r>
          </a:p>
          <a:p>
            <a:endParaRPr lang="en-US" sz="2000" i="1" dirty="0"/>
          </a:p>
          <a:p>
            <a:r>
              <a:rPr lang="en-US" sz="2000" dirty="0"/>
              <a:t>Bell uses the example of an alpha particle travelling along a photographic plate.</a:t>
            </a:r>
          </a:p>
          <a:p>
            <a:endParaRPr lang="en-US" sz="2000" dirty="0"/>
          </a:p>
          <a:p>
            <a:r>
              <a:rPr lang="en-US" sz="2000" dirty="0"/>
              <a:t>We can either consider the alpha particle as the system and the photographic plate as the external measuring device.</a:t>
            </a:r>
          </a:p>
          <a:p>
            <a:endParaRPr lang="en-US" sz="2000" dirty="0"/>
          </a:p>
          <a:p>
            <a:r>
              <a:rPr lang="en-US" sz="2000" dirty="0"/>
              <a:t>Or we can consider the photographic plates as also part of the quantum mechanical system. </a:t>
            </a:r>
          </a:p>
          <a:p>
            <a:endParaRPr lang="en-US" sz="2000" dirty="0"/>
          </a:p>
          <a:p>
            <a:r>
              <a:rPr lang="en-US" sz="2000" dirty="0"/>
              <a:t>Given these considerations how can we apply Von Neumann’s two rules? Does rule I cease to apply as soon as the alpha particle reaches the photographic plate, when the temperature of the cloud chamber rises, when I take a photo or when this photo is observed? </a:t>
            </a:r>
          </a:p>
          <a:p>
            <a:endParaRPr lang="en-US" sz="2000" dirty="0"/>
          </a:p>
          <a:p>
            <a:r>
              <a:rPr lang="en-US" sz="2000" dirty="0"/>
              <a:t>Bell: “put the split sufficiently much into the quantum system that the inclusion of more would not significantly alter practical purposes”. Works practically but fundamentally ambiguous. </a:t>
            </a:r>
          </a:p>
          <a:p>
            <a:endParaRPr lang="en-US" sz="2000" dirty="0"/>
          </a:p>
          <a:p>
            <a:endParaRPr lang="en-US" sz="2000" dirty="0"/>
          </a:p>
        </p:txBody>
      </p:sp>
      <p:pic>
        <p:nvPicPr>
          <p:cNvPr id="4" name="Picture 3">
            <a:extLst>
              <a:ext uri="{FF2B5EF4-FFF2-40B4-BE49-F238E27FC236}">
                <a16:creationId xmlns:a16="http://schemas.microsoft.com/office/drawing/2014/main" id="{9E6275C1-7762-E944-A436-F4FD159C5A2E}"/>
              </a:ext>
            </a:extLst>
          </p:cNvPr>
          <p:cNvPicPr>
            <a:picLocks noChangeAspect="1"/>
          </p:cNvPicPr>
          <p:nvPr/>
        </p:nvPicPr>
        <p:blipFill>
          <a:blip r:embed="rId3"/>
          <a:stretch>
            <a:fillRect/>
          </a:stretch>
        </p:blipFill>
        <p:spPr>
          <a:xfrm>
            <a:off x="10153648" y="77521"/>
            <a:ext cx="1909331" cy="1435698"/>
          </a:xfrm>
          <a:prstGeom prst="rect">
            <a:avLst/>
          </a:prstGeom>
        </p:spPr>
      </p:pic>
    </p:spTree>
    <p:extLst>
      <p:ext uri="{BB962C8B-B14F-4D97-AF65-F5344CB8AC3E}">
        <p14:creationId xmlns:p14="http://schemas.microsoft.com/office/powerpoint/2010/main" val="1365655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Collapse postulate – Criticism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Rectangle 1">
            <a:extLst>
              <a:ext uri="{FF2B5EF4-FFF2-40B4-BE49-F238E27FC236}">
                <a16:creationId xmlns:a16="http://schemas.microsoft.com/office/drawing/2014/main" id="{F049C994-3EE7-0249-A880-09095F76FF05}"/>
              </a:ext>
            </a:extLst>
          </p:cNvPr>
          <p:cNvSpPr/>
          <p:nvPr/>
        </p:nvSpPr>
        <p:spPr>
          <a:xfrm>
            <a:off x="871357" y="1880361"/>
            <a:ext cx="10282989" cy="4401205"/>
          </a:xfrm>
          <a:prstGeom prst="rect">
            <a:avLst/>
          </a:prstGeom>
        </p:spPr>
        <p:txBody>
          <a:bodyPr wrap="square">
            <a:spAutoFit/>
          </a:bodyPr>
          <a:lstStyle/>
          <a:p>
            <a:r>
              <a:rPr lang="en-US" sz="2800" dirty="0"/>
              <a:t>The word measurement does not have a precise enough meaning to play such a fundamental role in the laws of physics.</a:t>
            </a:r>
          </a:p>
          <a:p>
            <a:endParaRPr lang="en-US" sz="2800" dirty="0"/>
          </a:p>
          <a:p>
            <a:r>
              <a:rPr lang="en-US" sz="2800" dirty="0"/>
              <a:t>As such, Von Neumann’s rules (dynamics postulate and postulate of collapse) do not determine exactly how the world behaves and so do not amount to fundamental laws. </a:t>
            </a:r>
          </a:p>
          <a:p>
            <a:endParaRPr lang="en-US" sz="2800" dirty="0"/>
          </a:p>
          <a:p>
            <a:r>
              <a:rPr lang="en-US" sz="2800" dirty="0"/>
              <a:t>This contradicts premise 2 – i.e. the claim that quantum mechanics is a universal and fundamental theory</a:t>
            </a:r>
          </a:p>
          <a:p>
            <a:endParaRPr lang="en-US" sz="2800" dirty="0"/>
          </a:p>
        </p:txBody>
      </p:sp>
    </p:spTree>
    <p:extLst>
      <p:ext uri="{BB962C8B-B14F-4D97-AF65-F5344CB8AC3E}">
        <p14:creationId xmlns:p14="http://schemas.microsoft.com/office/powerpoint/2010/main" val="2440975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Tree>
    <p:extLst>
      <p:ext uri="{BB962C8B-B14F-4D97-AF65-F5344CB8AC3E}">
        <p14:creationId xmlns:p14="http://schemas.microsoft.com/office/powerpoint/2010/main" val="2167645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Tree>
    <p:extLst>
      <p:ext uri="{BB962C8B-B14F-4D97-AF65-F5344CB8AC3E}">
        <p14:creationId xmlns:p14="http://schemas.microsoft.com/office/powerpoint/2010/main" val="322439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
        <p:nvSpPr>
          <p:cNvPr id="18" name="Rectangle 17">
            <a:extLst>
              <a:ext uri="{FF2B5EF4-FFF2-40B4-BE49-F238E27FC236}">
                <a16:creationId xmlns:a16="http://schemas.microsoft.com/office/drawing/2014/main" id="{3C65DC80-ECC4-1B44-87BB-E95BA61CFA9B}"/>
              </a:ext>
            </a:extLst>
          </p:cNvPr>
          <p:cNvSpPr/>
          <p:nvPr/>
        </p:nvSpPr>
        <p:spPr>
          <a:xfrm>
            <a:off x="871357" y="4370021"/>
            <a:ext cx="9895951" cy="369332"/>
          </a:xfrm>
          <a:prstGeom prst="rect">
            <a:avLst/>
          </a:prstGeom>
        </p:spPr>
        <p:txBody>
          <a:bodyPr wrap="square">
            <a:spAutoFit/>
          </a:bodyPr>
          <a:lstStyle/>
          <a:p>
            <a:r>
              <a:rPr lang="en-US" dirty="0"/>
              <a:t>Now if we look at the reduced state on the system and measurement device will be</a:t>
            </a:r>
          </a:p>
        </p:txBody>
      </p:sp>
      <p:pic>
        <p:nvPicPr>
          <p:cNvPr id="21" name="Picture 20">
            <a:extLst>
              <a:ext uri="{FF2B5EF4-FFF2-40B4-BE49-F238E27FC236}">
                <a16:creationId xmlns:a16="http://schemas.microsoft.com/office/drawing/2014/main" id="{4E0F2EB9-81E8-CE4E-AE25-5074E26AFECA}"/>
              </a:ext>
            </a:extLst>
          </p:cNvPr>
          <p:cNvPicPr>
            <a:picLocks noChangeAspect="1"/>
          </p:cNvPicPr>
          <p:nvPr/>
        </p:nvPicPr>
        <p:blipFill>
          <a:blip r:embed="rId5"/>
          <a:stretch>
            <a:fillRect/>
          </a:stretch>
        </p:blipFill>
        <p:spPr>
          <a:xfrm>
            <a:off x="1268809" y="4813760"/>
            <a:ext cx="10286594" cy="1034280"/>
          </a:xfrm>
          <a:prstGeom prst="rect">
            <a:avLst/>
          </a:prstGeom>
        </p:spPr>
      </p:pic>
    </p:spTree>
    <p:extLst>
      <p:ext uri="{BB962C8B-B14F-4D97-AF65-F5344CB8AC3E}">
        <p14:creationId xmlns:p14="http://schemas.microsoft.com/office/powerpoint/2010/main" val="184803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2554545"/>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a:p>
            <a:pPr marL="514350" indent="-514350">
              <a:buFont typeface="+mj-lt"/>
              <a:buAutoNum type="arabicPeriod"/>
            </a:pPr>
            <a:endParaRPr lang="en-US" sz="3200" dirty="0"/>
          </a:p>
          <a:p>
            <a:pPr marL="514350" indent="-514350">
              <a:buFont typeface="+mj-lt"/>
              <a:buAutoNum type="arabicPeriod"/>
            </a:pPr>
            <a:r>
              <a:rPr lang="en-US" sz="3200" dirty="0"/>
              <a:t>Quantum Mechanics is a universal and fundamental theory.</a:t>
            </a:r>
          </a:p>
          <a:p>
            <a:endParaRPr lang="en-US" sz="3200" dirty="0"/>
          </a:p>
        </p:txBody>
      </p:sp>
    </p:spTree>
    <p:extLst>
      <p:ext uri="{BB962C8B-B14F-4D97-AF65-F5344CB8AC3E}">
        <p14:creationId xmlns:p14="http://schemas.microsoft.com/office/powerpoint/2010/main" val="3826982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4" name="Rectangle 3">
            <a:extLst>
              <a:ext uri="{FF2B5EF4-FFF2-40B4-BE49-F238E27FC236}">
                <a16:creationId xmlns:a16="http://schemas.microsoft.com/office/drawing/2014/main" id="{BF5C1F1F-F8E9-6D4A-AC04-FE49FE9EA237}"/>
              </a:ext>
            </a:extLst>
          </p:cNvPr>
          <p:cNvSpPr/>
          <p:nvPr/>
        </p:nvSpPr>
        <p:spPr>
          <a:xfrm>
            <a:off x="825565" y="1828073"/>
            <a:ext cx="10302075" cy="369332"/>
          </a:xfrm>
          <a:prstGeom prst="rect">
            <a:avLst/>
          </a:prstGeom>
        </p:spPr>
        <p:txBody>
          <a:bodyPr wrap="square">
            <a:spAutoFit/>
          </a:bodyPr>
          <a:lstStyle/>
          <a:p>
            <a:r>
              <a:rPr lang="en-US" dirty="0"/>
              <a:t>The environment acts a good measurement device.</a:t>
            </a:r>
          </a:p>
        </p:txBody>
      </p:sp>
      <p:pic>
        <p:nvPicPr>
          <p:cNvPr id="9" name="Picture 8">
            <a:extLst>
              <a:ext uri="{FF2B5EF4-FFF2-40B4-BE49-F238E27FC236}">
                <a16:creationId xmlns:a16="http://schemas.microsoft.com/office/drawing/2014/main" id="{3E075C2D-0DB3-9B48-B5F9-19521D5E20B4}"/>
              </a:ext>
            </a:extLst>
          </p:cNvPr>
          <p:cNvPicPr>
            <a:picLocks noChangeAspect="1"/>
          </p:cNvPicPr>
          <p:nvPr/>
        </p:nvPicPr>
        <p:blipFill>
          <a:blip r:embed="rId3"/>
          <a:stretch>
            <a:fillRect/>
          </a:stretch>
        </p:blipFill>
        <p:spPr>
          <a:xfrm>
            <a:off x="1444707" y="2356870"/>
            <a:ext cx="9063789" cy="877950"/>
          </a:xfrm>
          <a:prstGeom prst="rect">
            <a:avLst/>
          </a:prstGeom>
        </p:spPr>
      </p:pic>
      <p:sp>
        <p:nvSpPr>
          <p:cNvPr id="11" name="Rectangle 10">
            <a:extLst>
              <a:ext uri="{FF2B5EF4-FFF2-40B4-BE49-F238E27FC236}">
                <a16:creationId xmlns:a16="http://schemas.microsoft.com/office/drawing/2014/main" id="{F564EC8E-CB1E-AB4F-9C59-F816EA2A6607}"/>
              </a:ext>
            </a:extLst>
          </p:cNvPr>
          <p:cNvSpPr/>
          <p:nvPr/>
        </p:nvSpPr>
        <p:spPr>
          <a:xfrm>
            <a:off x="865878" y="3294589"/>
            <a:ext cx="10919590" cy="1200329"/>
          </a:xfrm>
          <a:prstGeom prst="rect">
            <a:avLst/>
          </a:prstGeom>
        </p:spPr>
        <p:txBody>
          <a:bodyPr wrap="square">
            <a:spAutoFit/>
          </a:bodyPr>
          <a:lstStyle/>
          <a:p>
            <a:r>
              <a:rPr lang="en-US" dirty="0"/>
              <a:t>And so the output state after the measurement and interaction with the environment will be</a:t>
            </a:r>
          </a:p>
          <a:p>
            <a:endParaRPr lang="en-US" dirty="0"/>
          </a:p>
          <a:p>
            <a:endParaRPr lang="en-US" dirty="0"/>
          </a:p>
          <a:p>
            <a:endParaRPr lang="en-US" dirty="0"/>
          </a:p>
        </p:txBody>
      </p:sp>
      <p:pic>
        <p:nvPicPr>
          <p:cNvPr id="17" name="Picture 16">
            <a:extLst>
              <a:ext uri="{FF2B5EF4-FFF2-40B4-BE49-F238E27FC236}">
                <a16:creationId xmlns:a16="http://schemas.microsoft.com/office/drawing/2014/main" id="{ABF6B7AD-BCBF-024D-AA5A-C72ADEA8342F}"/>
              </a:ext>
            </a:extLst>
          </p:cNvPr>
          <p:cNvPicPr>
            <a:picLocks noChangeAspect="1"/>
          </p:cNvPicPr>
          <p:nvPr/>
        </p:nvPicPr>
        <p:blipFill>
          <a:blip r:embed="rId4"/>
          <a:stretch>
            <a:fillRect/>
          </a:stretch>
        </p:blipFill>
        <p:spPr>
          <a:xfrm>
            <a:off x="1498091" y="3831438"/>
            <a:ext cx="9828031" cy="464176"/>
          </a:xfrm>
          <a:prstGeom prst="rect">
            <a:avLst/>
          </a:prstGeom>
        </p:spPr>
      </p:pic>
      <p:sp>
        <p:nvSpPr>
          <p:cNvPr id="18" name="Rectangle 17">
            <a:extLst>
              <a:ext uri="{FF2B5EF4-FFF2-40B4-BE49-F238E27FC236}">
                <a16:creationId xmlns:a16="http://schemas.microsoft.com/office/drawing/2014/main" id="{3C65DC80-ECC4-1B44-87BB-E95BA61CFA9B}"/>
              </a:ext>
            </a:extLst>
          </p:cNvPr>
          <p:cNvSpPr/>
          <p:nvPr/>
        </p:nvSpPr>
        <p:spPr>
          <a:xfrm>
            <a:off x="871357" y="4370021"/>
            <a:ext cx="9895951" cy="369332"/>
          </a:xfrm>
          <a:prstGeom prst="rect">
            <a:avLst/>
          </a:prstGeom>
        </p:spPr>
        <p:txBody>
          <a:bodyPr wrap="square">
            <a:spAutoFit/>
          </a:bodyPr>
          <a:lstStyle/>
          <a:p>
            <a:r>
              <a:rPr lang="en-US" dirty="0"/>
              <a:t>Now if we look at the reduced state on the system and measurement device will be</a:t>
            </a:r>
          </a:p>
        </p:txBody>
      </p:sp>
      <p:pic>
        <p:nvPicPr>
          <p:cNvPr id="21" name="Picture 20">
            <a:extLst>
              <a:ext uri="{FF2B5EF4-FFF2-40B4-BE49-F238E27FC236}">
                <a16:creationId xmlns:a16="http://schemas.microsoft.com/office/drawing/2014/main" id="{4E0F2EB9-81E8-CE4E-AE25-5074E26AFECA}"/>
              </a:ext>
            </a:extLst>
          </p:cNvPr>
          <p:cNvPicPr>
            <a:picLocks noChangeAspect="1"/>
          </p:cNvPicPr>
          <p:nvPr/>
        </p:nvPicPr>
        <p:blipFill rotWithShape="1">
          <a:blip r:embed="rId5"/>
          <a:srcRect t="68878"/>
          <a:stretch/>
        </p:blipFill>
        <p:spPr>
          <a:xfrm>
            <a:off x="1268809" y="5717164"/>
            <a:ext cx="10286594" cy="321890"/>
          </a:xfrm>
          <a:prstGeom prst="rect">
            <a:avLst/>
          </a:prstGeom>
        </p:spPr>
      </p:pic>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F0691E6-4958-194B-A036-80D0454EBB18}"/>
                  </a:ext>
                </a:extLst>
              </p:cNvPr>
              <p:cNvSpPr/>
              <p:nvPr/>
            </p:nvSpPr>
            <p:spPr>
              <a:xfrm>
                <a:off x="871357" y="6007409"/>
                <a:ext cx="9895951" cy="369332"/>
              </a:xfrm>
              <a:prstGeom prst="rect">
                <a:avLst/>
              </a:prstGeom>
            </p:spPr>
            <p:txBody>
              <a:bodyPr wrap="square">
                <a:spAutoFit/>
              </a:bodyPr>
              <a:lstStyle/>
              <a:p>
                <a:r>
                  <a:rPr lang="en-US" dirty="0"/>
                  <a:t>Realistically (for a big enough environment)  </a:t>
                </a:r>
                <a:r>
                  <a:rPr lang="en-US" i="1" dirty="0">
                    <a:cs typeface="Times New Roman" panose="02020603050405020304" pitchFamily="18" charset="0"/>
                  </a:rPr>
                  <a:t>r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i="1" dirty="0">
                    <a:cs typeface="Times New Roman" panose="02020603050405020304" pitchFamily="18" charset="0"/>
                  </a:rPr>
                  <a:t> 0  </a:t>
                </a:r>
                <a:r>
                  <a:rPr lang="en-US" dirty="0">
                    <a:cs typeface="Times New Roman" panose="02020603050405020304" pitchFamily="18" charset="0"/>
                  </a:rPr>
                  <a:t>and so we have  </a:t>
                </a:r>
                <a:r>
                  <a:rPr lang="en-US" i="1" dirty="0">
                    <a:cs typeface="Times New Roman" panose="02020603050405020304" pitchFamily="18" charset="0"/>
                  </a:rPr>
                  <a:t>  </a:t>
                </a:r>
              </a:p>
            </p:txBody>
          </p:sp>
        </mc:Choice>
        <mc:Fallback xmlns="">
          <p:sp>
            <p:nvSpPr>
              <p:cNvPr id="22" name="Rectangle 21">
                <a:extLst>
                  <a:ext uri="{FF2B5EF4-FFF2-40B4-BE49-F238E27FC236}">
                    <a16:creationId xmlns:a16="http://schemas.microsoft.com/office/drawing/2014/main" id="{9F0691E6-4958-194B-A036-80D0454EBB18}"/>
                  </a:ext>
                </a:extLst>
              </p:cNvPr>
              <p:cNvSpPr>
                <a:spLocks noRot="1" noChangeAspect="1" noMove="1" noResize="1" noEditPoints="1" noAdjustHandles="1" noChangeArrowheads="1" noChangeShapeType="1" noTextEdit="1"/>
              </p:cNvSpPr>
              <p:nvPr/>
            </p:nvSpPr>
            <p:spPr>
              <a:xfrm>
                <a:off x="871357" y="6007409"/>
                <a:ext cx="9895951" cy="369332"/>
              </a:xfrm>
              <a:prstGeom prst="rect">
                <a:avLst/>
              </a:prstGeom>
              <a:blipFill>
                <a:blip r:embed="rId6"/>
                <a:stretch>
                  <a:fillRect l="-513" t="-6667" b="-23333"/>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F8B24244-91F2-2A4A-B3C1-B8DEE670B47A}"/>
              </a:ext>
            </a:extLst>
          </p:cNvPr>
          <p:cNvPicPr>
            <a:picLocks noChangeAspect="1"/>
          </p:cNvPicPr>
          <p:nvPr/>
        </p:nvPicPr>
        <p:blipFill>
          <a:blip r:embed="rId7"/>
          <a:stretch>
            <a:fillRect/>
          </a:stretch>
        </p:blipFill>
        <p:spPr>
          <a:xfrm>
            <a:off x="7281109" y="6007409"/>
            <a:ext cx="1668380" cy="398694"/>
          </a:xfrm>
          <a:prstGeom prst="rect">
            <a:avLst/>
          </a:prstGeom>
        </p:spPr>
      </p:pic>
      <p:pic>
        <p:nvPicPr>
          <p:cNvPr id="3" name="Picture 2">
            <a:extLst>
              <a:ext uri="{FF2B5EF4-FFF2-40B4-BE49-F238E27FC236}">
                <a16:creationId xmlns:a16="http://schemas.microsoft.com/office/drawing/2014/main" id="{A743700F-D0A0-FD15-9909-D6A8C1D4C7FF}"/>
              </a:ext>
            </a:extLst>
          </p:cNvPr>
          <p:cNvPicPr>
            <a:picLocks noChangeAspect="1"/>
          </p:cNvPicPr>
          <p:nvPr/>
        </p:nvPicPr>
        <p:blipFill>
          <a:blip r:embed="rId8"/>
          <a:stretch>
            <a:fillRect/>
          </a:stretch>
        </p:blipFill>
        <p:spPr>
          <a:xfrm>
            <a:off x="1753518" y="4789278"/>
            <a:ext cx="7772400" cy="853068"/>
          </a:xfrm>
          <a:prstGeom prst="rect">
            <a:avLst/>
          </a:prstGeom>
        </p:spPr>
      </p:pic>
    </p:spTree>
    <p:extLst>
      <p:ext uri="{BB962C8B-B14F-4D97-AF65-F5344CB8AC3E}">
        <p14:creationId xmlns:p14="http://schemas.microsoft.com/office/powerpoint/2010/main" val="291261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Output state seems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contradict quantum formalism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034320" y="3022998"/>
            <a:ext cx="1058270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another way, the measurement the state of the system and measurement device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state we'd expect from the Born rule, i.e. that with probability 1/2 the spin and measurement device are in ‘up’ and the and with probability 1/2 the spin and measurement device are in ‘down’ is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3"/>
          <a:stretch>
            <a:fillRect/>
          </a:stretch>
        </p:blipFill>
        <p:spPr>
          <a:xfrm>
            <a:off x="1243823" y="3483999"/>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4"/>
          <a:stretch>
            <a:fillRect/>
          </a:stretch>
        </p:blipFill>
        <p:spPr>
          <a:xfrm>
            <a:off x="3498425" y="4732411"/>
            <a:ext cx="4954682" cy="542210"/>
          </a:xfrm>
          <a:prstGeom prst="rect">
            <a:avLst/>
          </a:prstGeom>
        </p:spPr>
      </p:pic>
      <p:sp>
        <p:nvSpPr>
          <p:cNvPr id="20" name="Title 1">
            <a:extLst>
              <a:ext uri="{FF2B5EF4-FFF2-40B4-BE49-F238E27FC236}">
                <a16:creationId xmlns:a16="http://schemas.microsoft.com/office/drawing/2014/main" id="{7DBF9879-CD53-A049-AD3B-F09393C3DB6F}"/>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4000" dirty="0">
                <a:solidFill>
                  <a:schemeClr val="bg1"/>
                </a:solidFill>
              </a:rPr>
              <a:t>Decoherence   </a:t>
            </a:r>
            <a:endParaRPr kumimoji="0" lang="en-US" sz="4000" b="0" i="0" u="none" strike="noStrike" kern="1200" cap="none" spc="0" normalizeH="0" baseline="0" noProof="0" dirty="0">
              <a:ln>
                <a:noFill/>
              </a:ln>
              <a:solidFill>
                <a:schemeClr val="bg1"/>
              </a:solidFill>
              <a:effectLst/>
              <a:uLnTx/>
              <a:uFillTx/>
              <a:latin typeface="Calibri Light" panose="020F0302020204030204"/>
            </a:endParaRPr>
          </a:p>
        </p:txBody>
      </p:sp>
      <p:sp>
        <p:nvSpPr>
          <p:cNvPr id="2" name="TextBox 1">
            <a:extLst>
              <a:ext uri="{FF2B5EF4-FFF2-40B4-BE49-F238E27FC236}">
                <a16:creationId xmlns:a16="http://schemas.microsoft.com/office/drawing/2014/main" id="{AC4F2BCF-365F-724F-BE6C-3D249E51935E}"/>
              </a:ext>
            </a:extLst>
          </p:cNvPr>
          <p:cNvSpPr txBox="1"/>
          <p:nvPr/>
        </p:nvSpPr>
        <p:spPr>
          <a:xfrm>
            <a:off x="443867" y="1798969"/>
            <a:ext cx="5636650" cy="369332"/>
          </a:xfrm>
          <a:prstGeom prst="rect">
            <a:avLst/>
          </a:prstGeom>
          <a:noFill/>
        </p:spPr>
        <p:txBody>
          <a:bodyPr wrap="square" rtlCol="0">
            <a:spAutoFit/>
          </a:bodyPr>
          <a:lstStyle/>
          <a:p>
            <a:r>
              <a:rPr lang="en-US" dirty="0"/>
              <a:t>Recall one part of the measurement problem was:</a:t>
            </a:r>
          </a:p>
        </p:txBody>
      </p:sp>
    </p:spTree>
    <p:extLst>
      <p:ext uri="{BB962C8B-B14F-4D97-AF65-F5344CB8AC3E}">
        <p14:creationId xmlns:p14="http://schemas.microsoft.com/office/powerpoint/2010/main" val="164168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seems to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contradict quantum formalism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particular, the Born rule. </a:t>
            </a:r>
          </a:p>
        </p:txBody>
      </p:sp>
      <p:sp>
        <p:nvSpPr>
          <p:cNvPr id="6" name="Rectangle 5">
            <a:extLst>
              <a:ext uri="{FF2B5EF4-FFF2-40B4-BE49-F238E27FC236}">
                <a16:creationId xmlns:a16="http://schemas.microsoft.com/office/drawing/2014/main" id="{356E1C60-6D9F-C246-9F96-C773F80919EB}"/>
              </a:ext>
            </a:extLst>
          </p:cNvPr>
          <p:cNvSpPr/>
          <p:nvPr/>
        </p:nvSpPr>
        <p:spPr>
          <a:xfrm>
            <a:off x="1034320" y="3022998"/>
            <a:ext cx="1058270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another way, the measurement the state of the system and measurement device 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But the state we'd expect from the Born rule, i.e. that with probability 1/2 the spin and measurement device are in ‘up’ and the and with probability 1/2 the spin and measurement device are in ‘down’ is the mixture: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two states are different and thus we have a seeming contradiction. </a:t>
            </a:r>
          </a:p>
        </p:txBody>
      </p:sp>
      <p:pic>
        <p:nvPicPr>
          <p:cNvPr id="9" name="Picture 8">
            <a:extLst>
              <a:ext uri="{FF2B5EF4-FFF2-40B4-BE49-F238E27FC236}">
                <a16:creationId xmlns:a16="http://schemas.microsoft.com/office/drawing/2014/main" id="{A7092E5D-272B-0240-AD42-4FAF51132D31}"/>
              </a:ext>
            </a:extLst>
          </p:cNvPr>
          <p:cNvPicPr>
            <a:picLocks noChangeAspect="1"/>
          </p:cNvPicPr>
          <p:nvPr/>
        </p:nvPicPr>
        <p:blipFill>
          <a:blip r:embed="rId3"/>
          <a:stretch>
            <a:fillRect/>
          </a:stretch>
        </p:blipFill>
        <p:spPr>
          <a:xfrm>
            <a:off x="1243823" y="3483999"/>
            <a:ext cx="9673389" cy="539044"/>
          </a:xfrm>
          <a:prstGeom prst="rect">
            <a:avLst/>
          </a:prstGeom>
        </p:spPr>
      </p:pic>
      <p:pic>
        <p:nvPicPr>
          <p:cNvPr id="15" name="Picture 14">
            <a:extLst>
              <a:ext uri="{FF2B5EF4-FFF2-40B4-BE49-F238E27FC236}">
                <a16:creationId xmlns:a16="http://schemas.microsoft.com/office/drawing/2014/main" id="{A111F9C5-1C44-4049-A0E1-16A66F986C52}"/>
              </a:ext>
            </a:extLst>
          </p:cNvPr>
          <p:cNvPicPr>
            <a:picLocks noChangeAspect="1"/>
          </p:cNvPicPr>
          <p:nvPr/>
        </p:nvPicPr>
        <p:blipFill>
          <a:blip r:embed="rId4"/>
          <a:stretch>
            <a:fillRect/>
          </a:stretch>
        </p:blipFill>
        <p:spPr>
          <a:xfrm>
            <a:off x="3498425" y="4732411"/>
            <a:ext cx="4954682" cy="542210"/>
          </a:xfrm>
          <a:prstGeom prst="rect">
            <a:avLst/>
          </a:prstGeom>
        </p:spPr>
      </p:pic>
      <p:cxnSp>
        <p:nvCxnSpPr>
          <p:cNvPr id="3" name="Straight Connector 2">
            <a:extLst>
              <a:ext uri="{FF2B5EF4-FFF2-40B4-BE49-F238E27FC236}">
                <a16:creationId xmlns:a16="http://schemas.microsoft.com/office/drawing/2014/main" id="{EB8CD363-3F0A-E740-A8AD-F6FA1C877DC4}"/>
              </a:ext>
            </a:extLst>
          </p:cNvPr>
          <p:cNvCxnSpPr/>
          <p:nvPr/>
        </p:nvCxnSpPr>
        <p:spPr>
          <a:xfrm flipH="1">
            <a:off x="1034320" y="3022998"/>
            <a:ext cx="9882892" cy="100004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69DEB56-B307-0B4F-8FCA-348DB55E9687}"/>
              </a:ext>
            </a:extLst>
          </p:cNvPr>
          <p:cNvCxnSpPr>
            <a:cxnSpLocks/>
          </p:cNvCxnSpPr>
          <p:nvPr/>
        </p:nvCxnSpPr>
        <p:spPr>
          <a:xfrm flipH="1" flipV="1">
            <a:off x="1034320" y="3016308"/>
            <a:ext cx="9882892" cy="110540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D012897-816A-1848-A621-DFD78DD6786F}"/>
              </a:ext>
            </a:extLst>
          </p:cNvPr>
          <p:cNvPicPr>
            <a:picLocks noChangeAspect="1"/>
          </p:cNvPicPr>
          <p:nvPr/>
        </p:nvPicPr>
        <p:blipFill>
          <a:blip r:embed="rId5"/>
          <a:stretch>
            <a:fillRect/>
          </a:stretch>
        </p:blipFill>
        <p:spPr>
          <a:xfrm>
            <a:off x="9071892" y="6138296"/>
            <a:ext cx="1668380" cy="398694"/>
          </a:xfrm>
          <a:prstGeom prst="rect">
            <a:avLst/>
          </a:prstGeom>
          <a:ln w="28575">
            <a:solidFill>
              <a:srgbClr val="C00000"/>
            </a:solidFill>
          </a:ln>
        </p:spPr>
      </p:pic>
      <p:sp>
        <p:nvSpPr>
          <p:cNvPr id="21" name="TextBox 20">
            <a:extLst>
              <a:ext uri="{FF2B5EF4-FFF2-40B4-BE49-F238E27FC236}">
                <a16:creationId xmlns:a16="http://schemas.microsoft.com/office/drawing/2014/main" id="{93F1DA05-38DD-6546-9969-1C8483ED2029}"/>
              </a:ext>
            </a:extLst>
          </p:cNvPr>
          <p:cNvSpPr txBox="1"/>
          <p:nvPr/>
        </p:nvSpPr>
        <p:spPr>
          <a:xfrm>
            <a:off x="1045794" y="6014478"/>
            <a:ext cx="7222997" cy="646331"/>
          </a:xfrm>
          <a:prstGeom prst="rect">
            <a:avLst/>
          </a:prstGeom>
          <a:noFill/>
        </p:spPr>
        <p:txBody>
          <a:bodyPr wrap="square" rtlCol="0">
            <a:spAutoFit/>
          </a:bodyPr>
          <a:lstStyle/>
          <a:p>
            <a:pPr algn="ctr"/>
            <a:r>
              <a:rPr lang="en-US" dirty="0">
                <a:solidFill>
                  <a:srgbClr val="C00000"/>
                </a:solidFill>
              </a:rPr>
              <a:t>The reduced state resulting from decoherence does actually take the same form mathematically as the state resulting from the Born rule</a:t>
            </a:r>
          </a:p>
        </p:txBody>
      </p:sp>
      <p:sp>
        <p:nvSpPr>
          <p:cNvPr id="18" name="TextBox 17">
            <a:extLst>
              <a:ext uri="{FF2B5EF4-FFF2-40B4-BE49-F238E27FC236}">
                <a16:creationId xmlns:a16="http://schemas.microsoft.com/office/drawing/2014/main" id="{6F82C503-1B5B-B94D-8C19-0495BEC4762E}"/>
              </a:ext>
            </a:extLst>
          </p:cNvPr>
          <p:cNvSpPr txBox="1"/>
          <p:nvPr/>
        </p:nvSpPr>
        <p:spPr>
          <a:xfrm>
            <a:off x="443867" y="1798969"/>
            <a:ext cx="5636650" cy="369332"/>
          </a:xfrm>
          <a:prstGeom prst="rect">
            <a:avLst/>
          </a:prstGeom>
          <a:noFill/>
        </p:spPr>
        <p:txBody>
          <a:bodyPr wrap="square" rtlCol="0">
            <a:spAutoFit/>
          </a:bodyPr>
          <a:lstStyle/>
          <a:p>
            <a:r>
              <a:rPr lang="en-US" dirty="0"/>
              <a:t>Recall one part of the measurement problem was:</a:t>
            </a:r>
          </a:p>
        </p:txBody>
      </p:sp>
    </p:spTree>
    <p:extLst>
      <p:ext uri="{BB962C8B-B14F-4D97-AF65-F5344CB8AC3E}">
        <p14:creationId xmlns:p14="http://schemas.microsoft.com/office/powerpoint/2010/main" val="30972317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51123" y="1990464"/>
            <a:ext cx="9395590"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r>
              <a:rPr lang="en-US" sz="2400" dirty="0">
                <a:solidFill>
                  <a:prstClr val="black"/>
                </a:solidFill>
              </a:rPr>
              <a:t>So does decoherence solve the contradiction with the Born rule? </a:t>
            </a:r>
          </a:p>
          <a:p>
            <a:pPr lvl="0"/>
            <a:endParaRPr lang="en-US" sz="2400" dirty="0">
              <a:solidFill>
                <a:prstClr val="black"/>
              </a:solidFill>
            </a:endParaRPr>
          </a:p>
          <a:p>
            <a:pPr lvl="0"/>
            <a:r>
              <a:rPr lang="en-US" sz="2400" dirty="0">
                <a:solidFill>
                  <a:prstClr val="black"/>
                </a:solidFill>
              </a:rPr>
              <a:t>Not really. </a:t>
            </a:r>
          </a:p>
          <a:p>
            <a:pPr lvl="0"/>
            <a:endParaRPr lang="en-US" sz="2400" dirty="0">
              <a:solidFill>
                <a:prstClr val="black"/>
              </a:solidFill>
            </a:endParaRPr>
          </a:p>
          <a:p>
            <a:pPr lvl="0"/>
            <a:r>
              <a:rPr lang="en-US" sz="2400" dirty="0">
                <a:solidFill>
                  <a:prstClr val="black"/>
                </a:solidFill>
              </a:rPr>
              <a:t>There is an important difference between what the states on the left and right sides of this equality represent conceptually physically. </a:t>
            </a:r>
          </a:p>
          <a:p>
            <a:pPr lvl="0"/>
            <a:endParaRPr lang="en-US" sz="2400" dirty="0">
              <a:solidFill>
                <a:prstClr val="black"/>
              </a:solidFill>
            </a:endParaRPr>
          </a:p>
          <a:p>
            <a:pPr lvl="0"/>
            <a:r>
              <a:rPr lang="en-US" sz="2400" dirty="0">
                <a:solidFill>
                  <a:prstClr val="black"/>
                </a:solidFill>
              </a:rPr>
              <a:t>This is the distinction between proper and improper mixtures.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9071892" y="6138296"/>
            <a:ext cx="1668380" cy="398694"/>
          </a:xfrm>
          <a:prstGeom prst="rect">
            <a:avLst/>
          </a:prstGeom>
          <a:ln w="28575">
            <a:solidFill>
              <a:srgbClr val="C00000"/>
            </a:solidFill>
          </a:ln>
        </p:spPr>
      </p:pic>
      <p:sp>
        <p:nvSpPr>
          <p:cNvPr id="2" name="TextBox 1">
            <a:extLst>
              <a:ext uri="{FF2B5EF4-FFF2-40B4-BE49-F238E27FC236}">
                <a16:creationId xmlns:a16="http://schemas.microsoft.com/office/drawing/2014/main" id="{DEF159A6-4904-F14B-A835-AFFD4FB655BC}"/>
              </a:ext>
            </a:extLst>
          </p:cNvPr>
          <p:cNvSpPr txBox="1"/>
          <p:nvPr/>
        </p:nvSpPr>
        <p:spPr>
          <a:xfrm>
            <a:off x="1045794" y="6014478"/>
            <a:ext cx="7222997" cy="646331"/>
          </a:xfrm>
          <a:prstGeom prst="rect">
            <a:avLst/>
          </a:prstGeom>
          <a:noFill/>
        </p:spPr>
        <p:txBody>
          <a:bodyPr wrap="square" rtlCol="0">
            <a:spAutoFit/>
          </a:bodyPr>
          <a:lstStyle/>
          <a:p>
            <a:pPr algn="ctr"/>
            <a:r>
              <a:rPr lang="en-US" dirty="0">
                <a:solidFill>
                  <a:srgbClr val="C00000"/>
                </a:solidFill>
              </a:rPr>
              <a:t>The reduced state resulting from decoherence does actually take the same form mathematically as the state resulting from the Born rule</a:t>
            </a:r>
          </a:p>
        </p:txBody>
      </p:sp>
    </p:spTree>
    <p:extLst>
      <p:ext uri="{BB962C8B-B14F-4D97-AF65-F5344CB8AC3E}">
        <p14:creationId xmlns:p14="http://schemas.microsoft.com/office/powerpoint/2010/main" val="1902686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47151" y="1732092"/>
            <a:ext cx="10751066" cy="5262979"/>
          </a:xfrm>
          <a:prstGeom prst="rect">
            <a:avLst/>
          </a:prstGeom>
        </p:spPr>
        <p:txBody>
          <a:bodyPr wrap="square">
            <a:spAutoFit/>
          </a:bodyPr>
          <a:lstStyle/>
          <a:p>
            <a:pPr lvl="0"/>
            <a:r>
              <a:rPr lang="en-US" sz="2400" i="1" dirty="0">
                <a:solidFill>
                  <a:prstClr val="black"/>
                </a:solidFill>
              </a:rPr>
              <a:t>Proper</a:t>
            </a:r>
            <a:r>
              <a:rPr lang="en-US" sz="2400" dirty="0">
                <a:solidFill>
                  <a:prstClr val="black"/>
                </a:solidFill>
              </a:rPr>
              <a:t> mixtures: Mixed states that can be interpreted as arising from ignorance of the underlying pure state.</a:t>
            </a:r>
          </a:p>
          <a:p>
            <a:pPr lvl="0"/>
            <a:endParaRPr lang="en-US" sz="2400" dirty="0">
              <a:solidFill>
                <a:prstClr val="black"/>
              </a:solidFill>
            </a:endParaRPr>
          </a:p>
          <a:p>
            <a:pPr lvl="0"/>
            <a:r>
              <a:rPr lang="en-US" sz="2400" i="1" dirty="0">
                <a:solidFill>
                  <a:prstClr val="black"/>
                </a:solidFill>
              </a:rPr>
              <a:t>Improper</a:t>
            </a:r>
            <a:r>
              <a:rPr lang="en-US" sz="2400" dirty="0">
                <a:solidFill>
                  <a:prstClr val="black"/>
                </a:solidFill>
              </a:rPr>
              <a:t> mixtures: Mixtures that arise when you examine a subsystem of a larger pure state. </a:t>
            </a:r>
          </a:p>
          <a:p>
            <a:pPr lvl="0"/>
            <a:endParaRPr lang="en-US" sz="2400" dirty="0">
              <a:solidFill>
                <a:prstClr val="black"/>
              </a:solidFill>
              <a:latin typeface="Calibri" panose="020F0502020204030204"/>
            </a:endParaRPr>
          </a:p>
          <a:p>
            <a:pPr lvl="0"/>
            <a:r>
              <a:rPr lang="en-US" sz="2400" dirty="0">
                <a:solidFill>
                  <a:prstClr val="black"/>
                </a:solidFill>
              </a:rPr>
              <a:t>             is an improper mixture</a:t>
            </a:r>
          </a:p>
          <a:p>
            <a:pPr lvl="0"/>
            <a:r>
              <a:rPr lang="en-US" sz="2400" dirty="0">
                <a:solidFill>
                  <a:prstClr val="black"/>
                </a:solidFill>
              </a:rPr>
              <a:t>             is a proper mixture.</a:t>
            </a:r>
          </a:p>
          <a:p>
            <a:pPr lvl="0"/>
            <a:endParaRPr lang="en-US" sz="2400" dirty="0">
              <a:solidFill>
                <a:prstClr val="black"/>
              </a:solidFill>
            </a:endParaRPr>
          </a:p>
          <a:p>
            <a:pPr lvl="0"/>
            <a:r>
              <a:rPr lang="en-US" sz="2400" dirty="0">
                <a:solidFill>
                  <a:prstClr val="black"/>
                </a:solidFill>
              </a:rPr>
              <a:t>Therefore they do not represent the same physical thing despite being represented by the same mathematical entity.  </a:t>
            </a:r>
          </a:p>
          <a:p>
            <a:pPr lvl="0"/>
            <a:endParaRPr lang="en-US" sz="2400" dirty="0">
              <a:solidFill>
                <a:prstClr val="black"/>
              </a:solidFill>
            </a:endParaRPr>
          </a:p>
          <a:p>
            <a:pPr lvl="0" algn="ctr"/>
            <a:r>
              <a:rPr lang="en-US" sz="2000" dirty="0">
                <a:solidFill>
                  <a:prstClr val="black"/>
                </a:solidFill>
              </a:rPr>
              <a:t>(But their mathematical equivalence is why we can forget about the measurement problem when getting on with doing research most of the time).</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10245816" y="1054976"/>
            <a:ext cx="1668380" cy="398694"/>
          </a:xfrm>
          <a:prstGeom prst="rect">
            <a:avLst/>
          </a:prstGeom>
          <a:ln w="28575">
            <a:solidFill>
              <a:srgbClr val="C00000"/>
            </a:solidFill>
          </a:ln>
        </p:spPr>
      </p:pic>
      <p:pic>
        <p:nvPicPr>
          <p:cNvPr id="11" name="Picture 10">
            <a:extLst>
              <a:ext uri="{FF2B5EF4-FFF2-40B4-BE49-F238E27FC236}">
                <a16:creationId xmlns:a16="http://schemas.microsoft.com/office/drawing/2014/main" id="{8DFF49DF-7BD8-CB4F-8A85-A6116CE7F0B6}"/>
              </a:ext>
            </a:extLst>
          </p:cNvPr>
          <p:cNvPicPr>
            <a:picLocks noChangeAspect="1"/>
          </p:cNvPicPr>
          <p:nvPr/>
        </p:nvPicPr>
        <p:blipFill rotWithShape="1">
          <a:blip r:embed="rId3"/>
          <a:srcRect l="63823" t="-54023" b="-1"/>
          <a:stretch/>
        </p:blipFill>
        <p:spPr>
          <a:xfrm>
            <a:off x="935525" y="4116236"/>
            <a:ext cx="603565" cy="614083"/>
          </a:xfrm>
          <a:prstGeom prst="rect">
            <a:avLst/>
          </a:prstGeom>
          <a:ln w="28575">
            <a:noFill/>
          </a:ln>
        </p:spPr>
      </p:pic>
      <p:pic>
        <p:nvPicPr>
          <p:cNvPr id="13" name="Picture 12">
            <a:extLst>
              <a:ext uri="{FF2B5EF4-FFF2-40B4-BE49-F238E27FC236}">
                <a16:creationId xmlns:a16="http://schemas.microsoft.com/office/drawing/2014/main" id="{CEA29CF5-7C7A-B64F-BACB-824E44BB23CD}"/>
              </a:ext>
            </a:extLst>
          </p:cNvPr>
          <p:cNvPicPr>
            <a:picLocks noChangeAspect="1"/>
          </p:cNvPicPr>
          <p:nvPr/>
        </p:nvPicPr>
        <p:blipFill rotWithShape="1">
          <a:blip r:embed="rId3"/>
          <a:srcRect r="56674"/>
          <a:stretch/>
        </p:blipFill>
        <p:spPr>
          <a:xfrm>
            <a:off x="919483" y="3948845"/>
            <a:ext cx="722846" cy="398694"/>
          </a:xfrm>
          <a:prstGeom prst="rect">
            <a:avLst/>
          </a:prstGeom>
          <a:ln w="28575">
            <a:noFill/>
          </a:ln>
        </p:spPr>
      </p:pic>
    </p:spTree>
    <p:extLst>
      <p:ext uri="{BB962C8B-B14F-4D97-AF65-F5344CB8AC3E}">
        <p14:creationId xmlns:p14="http://schemas.microsoft.com/office/powerpoint/2010/main" val="16295961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Does decoherence resolve the measurement problem? </a:t>
            </a:r>
          </a:p>
        </p:txBody>
      </p:sp>
      <p:sp>
        <p:nvSpPr>
          <p:cNvPr id="4" name="Rectangle 3">
            <a:extLst>
              <a:ext uri="{FF2B5EF4-FFF2-40B4-BE49-F238E27FC236}">
                <a16:creationId xmlns:a16="http://schemas.microsoft.com/office/drawing/2014/main" id="{D0E52381-11A2-1946-8AFB-DB2E392C5A72}"/>
              </a:ext>
            </a:extLst>
          </p:cNvPr>
          <p:cNvSpPr/>
          <p:nvPr/>
        </p:nvSpPr>
        <p:spPr>
          <a:xfrm>
            <a:off x="747151" y="1732092"/>
            <a:ext cx="10755038" cy="4893647"/>
          </a:xfrm>
          <a:prstGeom prst="rect">
            <a:avLst/>
          </a:prstGeom>
        </p:spPr>
        <p:txBody>
          <a:bodyPr wrap="square">
            <a:spAutoFit/>
          </a:bodyPr>
          <a:lstStyle/>
          <a:p>
            <a:pPr lvl="0"/>
            <a:r>
              <a:rPr lang="en-US" sz="2400" i="1" dirty="0">
                <a:solidFill>
                  <a:prstClr val="black"/>
                </a:solidFill>
              </a:rPr>
              <a:t>Proper</a:t>
            </a:r>
            <a:r>
              <a:rPr lang="en-US" sz="2400" dirty="0">
                <a:solidFill>
                  <a:prstClr val="black"/>
                </a:solidFill>
              </a:rPr>
              <a:t> mixtures: Mixed states that can be interpreted as arising from ignorance of the underlying pure state.</a:t>
            </a:r>
          </a:p>
          <a:p>
            <a:pPr lvl="0"/>
            <a:endParaRPr lang="en-US" sz="2400" dirty="0">
              <a:solidFill>
                <a:prstClr val="black"/>
              </a:solidFill>
            </a:endParaRPr>
          </a:p>
          <a:p>
            <a:pPr lvl="0"/>
            <a:r>
              <a:rPr lang="en-US" sz="2400" i="1" dirty="0">
                <a:solidFill>
                  <a:prstClr val="black"/>
                </a:solidFill>
              </a:rPr>
              <a:t>Improper</a:t>
            </a:r>
            <a:r>
              <a:rPr lang="en-US" sz="2400" dirty="0">
                <a:solidFill>
                  <a:prstClr val="black"/>
                </a:solidFill>
              </a:rPr>
              <a:t> mixtures: Mixtures that arise when you examine a subsystem of a larger pure state. </a:t>
            </a:r>
          </a:p>
          <a:p>
            <a:pPr lvl="0"/>
            <a:endParaRPr lang="en-US" sz="2400" dirty="0">
              <a:solidFill>
                <a:prstClr val="black"/>
              </a:solidFill>
              <a:latin typeface="Calibri" panose="020F0502020204030204"/>
            </a:endParaRPr>
          </a:p>
          <a:p>
            <a:pPr lvl="0"/>
            <a:r>
              <a:rPr lang="en-US" sz="2400" dirty="0">
                <a:solidFill>
                  <a:prstClr val="black"/>
                </a:solidFill>
              </a:rPr>
              <a:t>             is an improper mixture</a:t>
            </a:r>
          </a:p>
          <a:p>
            <a:pPr lvl="0"/>
            <a:r>
              <a:rPr lang="en-US" sz="2400" dirty="0">
                <a:solidFill>
                  <a:prstClr val="black"/>
                </a:solidFill>
              </a:rPr>
              <a:t>             is a proper mixture.</a:t>
            </a:r>
          </a:p>
          <a:p>
            <a:pPr lvl="0"/>
            <a:endParaRPr lang="en-US" sz="2400" dirty="0">
              <a:solidFill>
                <a:prstClr val="black"/>
              </a:solidFill>
            </a:endParaRPr>
          </a:p>
          <a:p>
            <a:pPr lvl="0"/>
            <a:r>
              <a:rPr lang="en-US" sz="2400" dirty="0">
                <a:solidFill>
                  <a:prstClr val="black"/>
                </a:solidFill>
              </a:rPr>
              <a:t>Sometimes the measurement problem is stated as the contradiction that the Born rule says the outcome of a measurement is a proper mixture but the output of a measurement according to the dynamical laws of quantum mechanics is an improper mixture. </a:t>
            </a:r>
          </a:p>
        </p:txBody>
      </p:sp>
      <p:pic>
        <p:nvPicPr>
          <p:cNvPr id="19" name="Picture 18">
            <a:extLst>
              <a:ext uri="{FF2B5EF4-FFF2-40B4-BE49-F238E27FC236}">
                <a16:creationId xmlns:a16="http://schemas.microsoft.com/office/drawing/2014/main" id="{F3E432A8-97BF-F84A-9034-0482B0A82F8E}"/>
              </a:ext>
            </a:extLst>
          </p:cNvPr>
          <p:cNvPicPr>
            <a:picLocks noChangeAspect="1"/>
          </p:cNvPicPr>
          <p:nvPr/>
        </p:nvPicPr>
        <p:blipFill>
          <a:blip r:embed="rId3"/>
          <a:stretch>
            <a:fillRect/>
          </a:stretch>
        </p:blipFill>
        <p:spPr>
          <a:xfrm>
            <a:off x="10245816" y="1054976"/>
            <a:ext cx="1668380" cy="398694"/>
          </a:xfrm>
          <a:prstGeom prst="rect">
            <a:avLst/>
          </a:prstGeom>
          <a:ln w="28575">
            <a:solidFill>
              <a:srgbClr val="C00000"/>
            </a:solidFill>
          </a:ln>
        </p:spPr>
      </p:pic>
      <p:pic>
        <p:nvPicPr>
          <p:cNvPr id="11" name="Picture 10">
            <a:extLst>
              <a:ext uri="{FF2B5EF4-FFF2-40B4-BE49-F238E27FC236}">
                <a16:creationId xmlns:a16="http://schemas.microsoft.com/office/drawing/2014/main" id="{8DFF49DF-7BD8-CB4F-8A85-A6116CE7F0B6}"/>
              </a:ext>
            </a:extLst>
          </p:cNvPr>
          <p:cNvPicPr>
            <a:picLocks noChangeAspect="1"/>
          </p:cNvPicPr>
          <p:nvPr/>
        </p:nvPicPr>
        <p:blipFill rotWithShape="1">
          <a:blip r:embed="rId3"/>
          <a:srcRect l="63823" t="-54023" b="-1"/>
          <a:stretch/>
        </p:blipFill>
        <p:spPr>
          <a:xfrm>
            <a:off x="935525" y="4116236"/>
            <a:ext cx="603565" cy="614083"/>
          </a:xfrm>
          <a:prstGeom prst="rect">
            <a:avLst/>
          </a:prstGeom>
          <a:ln w="28575">
            <a:noFill/>
          </a:ln>
        </p:spPr>
      </p:pic>
      <p:pic>
        <p:nvPicPr>
          <p:cNvPr id="13" name="Picture 12">
            <a:extLst>
              <a:ext uri="{FF2B5EF4-FFF2-40B4-BE49-F238E27FC236}">
                <a16:creationId xmlns:a16="http://schemas.microsoft.com/office/drawing/2014/main" id="{CEA29CF5-7C7A-B64F-BACB-824E44BB23CD}"/>
              </a:ext>
            </a:extLst>
          </p:cNvPr>
          <p:cNvPicPr>
            <a:picLocks noChangeAspect="1"/>
          </p:cNvPicPr>
          <p:nvPr/>
        </p:nvPicPr>
        <p:blipFill rotWithShape="1">
          <a:blip r:embed="rId3"/>
          <a:srcRect r="56674"/>
          <a:stretch/>
        </p:blipFill>
        <p:spPr>
          <a:xfrm>
            <a:off x="919483" y="3948845"/>
            <a:ext cx="722846" cy="398694"/>
          </a:xfrm>
          <a:prstGeom prst="rect">
            <a:avLst/>
          </a:prstGeom>
          <a:ln w="28575">
            <a:noFill/>
          </a:ln>
        </p:spPr>
      </p:pic>
    </p:spTree>
    <p:extLst>
      <p:ext uri="{BB962C8B-B14F-4D97-AF65-F5344CB8AC3E}">
        <p14:creationId xmlns:p14="http://schemas.microsoft.com/office/powerpoint/2010/main" val="8217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871357" y="2066291"/>
            <a:ext cx="10315073" cy="2862322"/>
          </a:xfrm>
          <a:prstGeom prst="rect">
            <a:avLst/>
          </a:prstGeom>
        </p:spPr>
        <p:txBody>
          <a:bodyPr wrap="square">
            <a:spAutoFit/>
          </a:bodyPr>
          <a:lstStyle/>
          <a:p>
            <a:r>
              <a:rPr lang="en-US" dirty="0">
                <a:solidFill>
                  <a:srgbClr val="202122"/>
                </a:solidFill>
                <a:latin typeface="Arial" panose="020B0604020202020204" pitchFamily="34" charset="0"/>
              </a:rPr>
              <a:t>Instrumentalism: </a:t>
            </a:r>
            <a:r>
              <a:rPr lang="en-US" b="0" i="0" dirty="0">
                <a:solidFill>
                  <a:srgbClr val="202122"/>
                </a:solidFill>
                <a:effectLst/>
                <a:latin typeface="Arial" panose="020B0604020202020204" pitchFamily="34" charset="0"/>
              </a:rPr>
              <a:t> </a:t>
            </a:r>
            <a:r>
              <a:rPr lang="en-US" i="1" dirty="0">
                <a:solidFill>
                  <a:srgbClr val="202122"/>
                </a:solidFill>
                <a:latin typeface="Arial" panose="020B0604020202020204" pitchFamily="34" charset="0"/>
              </a:rPr>
              <a:t>A</a:t>
            </a:r>
            <a:r>
              <a:rPr lang="en-US" b="0" i="1" dirty="0">
                <a:solidFill>
                  <a:srgbClr val="202122"/>
                </a:solidFill>
                <a:effectLst/>
                <a:latin typeface="Arial" panose="020B0604020202020204" pitchFamily="34" charset="0"/>
              </a:rPr>
              <a:t> successful</a:t>
            </a:r>
            <a:r>
              <a:rPr lang="en-US" i="1" dirty="0">
                <a:solidFill>
                  <a:srgbClr val="202122"/>
                </a:solidFill>
                <a:latin typeface="Arial" panose="020B0604020202020204" pitchFamily="34" charset="0"/>
              </a:rPr>
              <a:t> scientific theory </a:t>
            </a:r>
            <a:r>
              <a:rPr lang="en-US" b="0" i="1" dirty="0">
                <a:solidFill>
                  <a:srgbClr val="202122"/>
                </a:solidFill>
                <a:effectLst/>
                <a:latin typeface="Arial" panose="020B0604020202020204" pitchFamily="34" charset="0"/>
              </a:rPr>
              <a:t>reveals nothing known either true or false about nature's unobservable objects, properties or processes.</a:t>
            </a:r>
            <a:r>
              <a:rPr lang="en-US" i="1" baseline="30000" dirty="0">
                <a:solidFill>
                  <a:srgbClr val="3366CC"/>
                </a:solidFill>
                <a:latin typeface="Arial" panose="020B0604020202020204" pitchFamily="34" charset="0"/>
              </a:rPr>
              <a:t> </a:t>
            </a:r>
            <a:r>
              <a:rPr lang="en-US" b="0" i="1" dirty="0">
                <a:solidFill>
                  <a:srgbClr val="202122"/>
                </a:solidFill>
                <a:effectLst/>
                <a:latin typeface="Arial" panose="020B0604020202020204" pitchFamily="34" charset="0"/>
              </a:rPr>
              <a:t>Scientific theory is merely a tool whereby humans predict observations in a particular domain of nature by formulating laws, but the theories themselves do not reveal supposedly hidden aspects of nature that somehow explain these laws.</a:t>
            </a:r>
          </a:p>
          <a:p>
            <a:endParaRPr lang="en-US" i="1" dirty="0">
              <a:solidFill>
                <a:srgbClr val="202122"/>
              </a:solidFill>
              <a:latin typeface="Arial" panose="020B0604020202020204" pitchFamily="34" charset="0"/>
            </a:endParaRPr>
          </a:p>
          <a:p>
            <a:endParaRPr lang="en-US" i="1" dirty="0">
              <a:solidFill>
                <a:srgbClr val="202122"/>
              </a:solidFill>
              <a:latin typeface="Arial" panose="020B0604020202020204" pitchFamily="34" charset="0"/>
            </a:endParaRP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09631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871357" y="2066291"/>
            <a:ext cx="10315073" cy="4247317"/>
          </a:xfrm>
          <a:prstGeom prst="rect">
            <a:avLst/>
          </a:prstGeom>
        </p:spPr>
        <p:txBody>
          <a:bodyPr wrap="square">
            <a:spAutoFit/>
          </a:bodyPr>
          <a:lstStyle/>
          <a:p>
            <a:r>
              <a:rPr lang="en-US" dirty="0">
                <a:solidFill>
                  <a:srgbClr val="202122"/>
                </a:solidFill>
                <a:latin typeface="Arial" panose="020B0604020202020204" pitchFamily="34" charset="0"/>
              </a:rPr>
              <a:t>Instrumentalism: </a:t>
            </a:r>
            <a:r>
              <a:rPr lang="en-US" b="0" i="0" dirty="0">
                <a:solidFill>
                  <a:srgbClr val="202122"/>
                </a:solidFill>
                <a:effectLst/>
                <a:latin typeface="Arial" panose="020B0604020202020204" pitchFamily="34" charset="0"/>
              </a:rPr>
              <a:t> </a:t>
            </a:r>
            <a:r>
              <a:rPr lang="en-US" i="1" dirty="0">
                <a:solidFill>
                  <a:srgbClr val="202122"/>
                </a:solidFill>
                <a:latin typeface="Arial" panose="020B0604020202020204" pitchFamily="34" charset="0"/>
              </a:rPr>
              <a:t>A</a:t>
            </a:r>
            <a:r>
              <a:rPr lang="en-US" b="0" i="1" dirty="0">
                <a:solidFill>
                  <a:srgbClr val="202122"/>
                </a:solidFill>
                <a:effectLst/>
                <a:latin typeface="Arial" panose="020B0604020202020204" pitchFamily="34" charset="0"/>
              </a:rPr>
              <a:t> successful</a:t>
            </a:r>
            <a:r>
              <a:rPr lang="en-US" i="1" dirty="0">
                <a:solidFill>
                  <a:srgbClr val="202122"/>
                </a:solidFill>
                <a:latin typeface="Arial" panose="020B0604020202020204" pitchFamily="34" charset="0"/>
              </a:rPr>
              <a:t> scientific theory </a:t>
            </a:r>
            <a:r>
              <a:rPr lang="en-US" b="0" i="1" dirty="0">
                <a:solidFill>
                  <a:srgbClr val="202122"/>
                </a:solidFill>
                <a:effectLst/>
                <a:latin typeface="Arial" panose="020B0604020202020204" pitchFamily="34" charset="0"/>
              </a:rPr>
              <a:t>reveals nothing known either true or false about nature's unobservable objects, properties or processes.</a:t>
            </a:r>
            <a:r>
              <a:rPr lang="en-US" i="1" baseline="30000" dirty="0">
                <a:solidFill>
                  <a:srgbClr val="3366CC"/>
                </a:solidFill>
                <a:latin typeface="Arial" panose="020B0604020202020204" pitchFamily="34" charset="0"/>
              </a:rPr>
              <a:t> </a:t>
            </a:r>
            <a:r>
              <a:rPr lang="en-US" b="0" i="1" dirty="0">
                <a:solidFill>
                  <a:srgbClr val="202122"/>
                </a:solidFill>
                <a:effectLst/>
                <a:latin typeface="Arial" panose="020B0604020202020204" pitchFamily="34" charset="0"/>
              </a:rPr>
              <a:t>Scientific theory is merely a tool whereby humans predict observations in a particular domain of nature by formulating laws, but the theories themselves do not reveal supposedly hidden aspects of nature that somehow explain these laws.</a:t>
            </a:r>
          </a:p>
          <a:p>
            <a:endParaRPr lang="en-US" i="1" dirty="0">
              <a:solidFill>
                <a:srgbClr val="202122"/>
              </a:solidFill>
              <a:latin typeface="Arial" panose="020B0604020202020204" pitchFamily="34" charset="0"/>
            </a:endParaRPr>
          </a:p>
          <a:p>
            <a:endParaRPr lang="en-US" i="1"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1480781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Instrumentalism </a:t>
            </a:r>
          </a:p>
        </p:txBody>
      </p:sp>
      <p:sp>
        <p:nvSpPr>
          <p:cNvPr id="2" name="Rectangle 1">
            <a:extLst>
              <a:ext uri="{FF2B5EF4-FFF2-40B4-BE49-F238E27FC236}">
                <a16:creationId xmlns:a16="http://schemas.microsoft.com/office/drawing/2014/main" id="{0F2A37B8-3094-1448-9FF4-C07000DAB037}"/>
              </a:ext>
            </a:extLst>
          </p:cNvPr>
          <p:cNvSpPr/>
          <p:nvPr/>
        </p:nvSpPr>
        <p:spPr>
          <a:xfrm>
            <a:off x="654788" y="1916758"/>
            <a:ext cx="11063969" cy="5078313"/>
          </a:xfrm>
          <a:prstGeom prst="rect">
            <a:avLst/>
          </a:prstGeom>
        </p:spPr>
        <p:txBody>
          <a:bodyPr wrap="square">
            <a:spAutoFit/>
          </a:bodyPr>
          <a:lstStyle/>
          <a:p>
            <a:r>
              <a:rPr lang="en-US" b="0" i="0" dirty="0">
                <a:solidFill>
                  <a:srgbClr val="202122"/>
                </a:solidFill>
                <a:effectLst/>
                <a:latin typeface="Arial" panose="020B0604020202020204" pitchFamily="34" charset="0"/>
              </a:rPr>
              <a:t>Instrumentalism about the wavefunction– the wavefunction is just a tool for predicting measurement outcomes.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Instrumentalism about all of science – all of science is just about making predictions and doesn’t say anything about the underlying reality of things. </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Are you advocating instrumentalism about just the wavefunction or all of physics? </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Either answer is problematic.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If the instrumentalism is limited just to the wavefunction - then it needs to be asked whether this limitation is coherent and warranted. That is, why are we treating the wavefunction differently to other concepts in physics. </a:t>
            </a:r>
          </a:p>
          <a:p>
            <a:endParaRPr lang="en-US" dirty="0">
              <a:solidFill>
                <a:srgbClr val="202122"/>
              </a:solidFill>
              <a:latin typeface="Arial" panose="020B0604020202020204" pitchFamily="34" charset="0"/>
            </a:endParaRPr>
          </a:p>
          <a:p>
            <a:r>
              <a:rPr lang="en-US" b="0" i="0" dirty="0">
                <a:solidFill>
                  <a:srgbClr val="202122"/>
                </a:solidFill>
                <a:effectLst/>
                <a:latin typeface="Arial" panose="020B0604020202020204" pitchFamily="34" charset="0"/>
              </a:rPr>
              <a:t>If the instrumentalism is universal then all the usual reasons for thinking instrumentalism is an untenable philosophical position apply – e.g. the no miracles argument. </a:t>
            </a:r>
          </a:p>
          <a:p>
            <a:endParaRPr lang="en-US" dirty="0">
              <a:solidFill>
                <a:srgbClr val="202122"/>
              </a:solidFill>
              <a:latin typeface="Arial" panose="020B0604020202020204" pitchFamily="34" charset="0"/>
            </a:endParaRPr>
          </a:p>
          <a:p>
            <a:endParaRPr lang="en-US" i="1" dirty="0"/>
          </a:p>
        </p:txBody>
      </p:sp>
    </p:spTree>
    <p:extLst>
      <p:ext uri="{BB962C8B-B14F-4D97-AF65-F5344CB8AC3E}">
        <p14:creationId xmlns:p14="http://schemas.microsoft.com/office/powerpoint/2010/main" val="3628377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Alternative statements of the measurement problem </a:t>
            </a:r>
          </a:p>
        </p:txBody>
      </p:sp>
      <p:sp>
        <p:nvSpPr>
          <p:cNvPr id="3" name="Rectangle 2">
            <a:extLst>
              <a:ext uri="{FF2B5EF4-FFF2-40B4-BE49-F238E27FC236}">
                <a16:creationId xmlns:a16="http://schemas.microsoft.com/office/drawing/2014/main" id="{BBE0B3D4-0475-6545-99AD-29E1EE98AE40}"/>
              </a:ext>
            </a:extLst>
          </p:cNvPr>
          <p:cNvSpPr/>
          <p:nvPr/>
        </p:nvSpPr>
        <p:spPr>
          <a:xfrm>
            <a:off x="871357" y="2090900"/>
            <a:ext cx="7598875" cy="4247317"/>
          </a:xfrm>
          <a:prstGeom prst="rect">
            <a:avLst/>
          </a:prstGeom>
        </p:spPr>
        <p:txBody>
          <a:bodyPr wrap="square">
            <a:spAutoFit/>
          </a:bodyPr>
          <a:lstStyle/>
          <a:p>
            <a:r>
              <a:rPr lang="en-US" b="1" dirty="0"/>
              <a:t>John Bell </a:t>
            </a:r>
          </a:p>
          <a:p>
            <a:pPr algn="ctr"/>
            <a:endParaRPr lang="en-US" i="1" dirty="0"/>
          </a:p>
          <a:p>
            <a:r>
              <a:rPr lang="en-US" dirty="0"/>
              <a:t>Quantum mechanics is a theory of observables rather than </a:t>
            </a:r>
            <a:r>
              <a:rPr lang="en-US" dirty="0" err="1"/>
              <a:t>beables</a:t>
            </a:r>
            <a:r>
              <a:rPr lang="en-US" dirty="0"/>
              <a:t>. </a:t>
            </a:r>
          </a:p>
          <a:p>
            <a:endParaRPr lang="en-US" dirty="0"/>
          </a:p>
          <a:p>
            <a:r>
              <a:rPr lang="en-US" dirty="0"/>
              <a:t>Quantum mechanics is entirely concerned with “the results of measurements”; however, the concept of measurement becomes so vague on reflection that it is unsatisfying to have it at the </a:t>
            </a:r>
            <a:r>
              <a:rPr lang="en-US" dirty="0" err="1"/>
              <a:t>centre</a:t>
            </a:r>
            <a:r>
              <a:rPr lang="en-US" dirty="0"/>
              <a:t> of a fundamental theory. </a:t>
            </a:r>
          </a:p>
          <a:p>
            <a:endParaRPr lang="en-US" dirty="0"/>
          </a:p>
          <a:p>
            <a:r>
              <a:rPr lang="en-US" dirty="0"/>
              <a:t>Quantum mechanics divides the world into two parts; that which is observed and that which is observing. </a:t>
            </a:r>
          </a:p>
          <a:p>
            <a:endParaRPr lang="en-US" dirty="0"/>
          </a:p>
          <a:p>
            <a:r>
              <a:rPr lang="en-US" dirty="0"/>
              <a:t>The results depend on how this division is made but only a practical guide can be given on where to draw the line.</a:t>
            </a:r>
          </a:p>
          <a:p>
            <a:endParaRPr lang="en-US" dirty="0"/>
          </a:p>
          <a:p>
            <a:r>
              <a:rPr lang="en-US" dirty="0"/>
              <a:t>His proposed `solution’: such a theory cannot be complete.</a:t>
            </a:r>
          </a:p>
        </p:txBody>
      </p:sp>
      <p:pic>
        <p:nvPicPr>
          <p:cNvPr id="4" name="Picture 3">
            <a:extLst>
              <a:ext uri="{FF2B5EF4-FFF2-40B4-BE49-F238E27FC236}">
                <a16:creationId xmlns:a16="http://schemas.microsoft.com/office/drawing/2014/main" id="{B6DF03DB-4F2C-A643-9F9D-93A17C80CBAF}"/>
              </a:ext>
            </a:extLst>
          </p:cNvPr>
          <p:cNvPicPr>
            <a:picLocks noChangeAspect="1"/>
          </p:cNvPicPr>
          <p:nvPr/>
        </p:nvPicPr>
        <p:blipFill>
          <a:blip r:embed="rId3"/>
          <a:stretch>
            <a:fillRect/>
          </a:stretch>
        </p:blipFill>
        <p:spPr>
          <a:xfrm>
            <a:off x="9571720" y="4074695"/>
            <a:ext cx="1503507" cy="2263522"/>
          </a:xfrm>
          <a:prstGeom prst="rect">
            <a:avLst/>
          </a:prstGeom>
        </p:spPr>
      </p:pic>
      <p:pic>
        <p:nvPicPr>
          <p:cNvPr id="13" name="Picture 12">
            <a:extLst>
              <a:ext uri="{FF2B5EF4-FFF2-40B4-BE49-F238E27FC236}">
                <a16:creationId xmlns:a16="http://schemas.microsoft.com/office/drawing/2014/main" id="{B2B7B270-944F-6143-AF38-2892401CDA37}"/>
              </a:ext>
            </a:extLst>
          </p:cNvPr>
          <p:cNvPicPr>
            <a:picLocks noChangeAspect="1"/>
          </p:cNvPicPr>
          <p:nvPr/>
        </p:nvPicPr>
        <p:blipFill>
          <a:blip r:embed="rId4"/>
          <a:stretch>
            <a:fillRect/>
          </a:stretch>
        </p:blipFill>
        <p:spPr>
          <a:xfrm>
            <a:off x="8769244" y="1792119"/>
            <a:ext cx="2829576" cy="2127665"/>
          </a:xfrm>
          <a:prstGeom prst="rect">
            <a:avLst/>
          </a:prstGeom>
        </p:spPr>
      </p:pic>
    </p:spTree>
    <p:extLst>
      <p:ext uri="{BB962C8B-B14F-4D97-AF65-F5344CB8AC3E}">
        <p14:creationId xmlns:p14="http://schemas.microsoft.com/office/powerpoint/2010/main" val="2831426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
        <p:nvSpPr>
          <p:cNvPr id="2" name="TextBox 1">
            <a:extLst>
              <a:ext uri="{FF2B5EF4-FFF2-40B4-BE49-F238E27FC236}">
                <a16:creationId xmlns:a16="http://schemas.microsoft.com/office/drawing/2014/main" id="{11B5D9AA-F365-E149-947D-1C74C4571D8D}"/>
              </a:ext>
            </a:extLst>
          </p:cNvPr>
          <p:cNvSpPr txBox="1"/>
          <p:nvPr/>
        </p:nvSpPr>
        <p:spPr>
          <a:xfrm>
            <a:off x="871357" y="2069432"/>
            <a:ext cx="10908631" cy="4031873"/>
          </a:xfrm>
          <a:prstGeom prst="rect">
            <a:avLst/>
          </a:prstGeom>
          <a:noFill/>
        </p:spPr>
        <p:txBody>
          <a:bodyPr wrap="square" rtlCol="0">
            <a:spAutoFit/>
          </a:bodyPr>
          <a:lstStyle/>
          <a:p>
            <a:pPr marL="514350" indent="-514350">
              <a:buFont typeface="+mj-lt"/>
              <a:buAutoNum type="arabicPeriod"/>
            </a:pPr>
            <a:r>
              <a:rPr lang="en-US" sz="3200" dirty="0"/>
              <a:t>Basic conception of a measuring device: a good measuring device is accurate.</a:t>
            </a:r>
          </a:p>
          <a:p>
            <a:pPr marL="514350" indent="-514350">
              <a:buFont typeface="+mj-lt"/>
              <a:buAutoNum type="arabicPeriod"/>
            </a:pPr>
            <a:endParaRPr lang="en-US" sz="3200" dirty="0"/>
          </a:p>
          <a:p>
            <a:pPr marL="514350" indent="-514350">
              <a:buFont typeface="+mj-lt"/>
              <a:buAutoNum type="arabicPeriod"/>
            </a:pPr>
            <a:r>
              <a:rPr lang="en-US" sz="3200" dirty="0"/>
              <a:t>Quantum Mechanics is a universal and fundamental theory.</a:t>
            </a:r>
          </a:p>
          <a:p>
            <a:pPr marL="514350" indent="-514350">
              <a:buFont typeface="+mj-lt"/>
              <a:buAutoNum type="arabicPeriod"/>
            </a:pPr>
            <a:endParaRPr lang="en-US" sz="3200" dirty="0"/>
          </a:p>
          <a:p>
            <a:pPr marL="514350" indent="-514350">
              <a:buFont typeface="+mj-lt"/>
              <a:buAutoNum type="arabicPeriod"/>
            </a:pPr>
            <a:r>
              <a:rPr lang="en-US" sz="3200" dirty="0"/>
              <a:t>Weak Physicalist Postulate: The description of the </a:t>
            </a:r>
            <a:r>
              <a:rPr lang="en-US" sz="3200" dirty="0" err="1"/>
              <a:t>behaviour</a:t>
            </a:r>
            <a:r>
              <a:rPr lang="en-US" sz="3200" dirty="0"/>
              <a:t> of large objects must be consistent with the laws governing the </a:t>
            </a:r>
            <a:r>
              <a:rPr lang="en-US" sz="3200" dirty="0" err="1"/>
              <a:t>behaviour</a:t>
            </a:r>
            <a:r>
              <a:rPr lang="en-US" sz="3200" dirty="0"/>
              <a:t> of the smaller objects of which they consist.</a:t>
            </a:r>
          </a:p>
        </p:txBody>
      </p:sp>
    </p:spTree>
    <p:extLst>
      <p:ext uri="{BB962C8B-B14F-4D97-AF65-F5344CB8AC3E}">
        <p14:creationId xmlns:p14="http://schemas.microsoft.com/office/powerpoint/2010/main" val="40011762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Alternative solutions</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3671755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13" name="Picture 12">
            <a:extLst>
              <a:ext uri="{FF2B5EF4-FFF2-40B4-BE49-F238E27FC236}">
                <a16:creationId xmlns:a16="http://schemas.microsoft.com/office/drawing/2014/main" id="{03BBFB4D-FF11-FB4B-9614-8B72E1A8CC22}"/>
              </a:ext>
            </a:extLst>
          </p:cNvPr>
          <p:cNvPicPr>
            <a:picLocks noChangeAspect="1"/>
          </p:cNvPicPr>
          <p:nvPr/>
        </p:nvPicPr>
        <p:blipFill rotWithShape="1">
          <a:blip r:embed="rId3"/>
          <a:srcRect l="15338" t="-2228" r="57493" b="-25584"/>
          <a:stretch/>
        </p:blipFill>
        <p:spPr>
          <a:xfrm>
            <a:off x="999770" y="1873670"/>
            <a:ext cx="2063264" cy="1031776"/>
          </a:xfrm>
          <a:prstGeom prst="rect">
            <a:avLst/>
          </a:prstGeom>
        </p:spPr>
      </p:pic>
      <p:sp>
        <p:nvSpPr>
          <p:cNvPr id="15" name="Rectangle 14">
            <a:extLst>
              <a:ext uri="{FF2B5EF4-FFF2-40B4-BE49-F238E27FC236}">
                <a16:creationId xmlns:a16="http://schemas.microsoft.com/office/drawing/2014/main" id="{BD1CD850-B913-8E47-A6B3-0BE9E29F39DB}"/>
              </a:ext>
            </a:extLst>
          </p:cNvPr>
          <p:cNvSpPr/>
          <p:nvPr/>
        </p:nvSpPr>
        <p:spPr>
          <a:xfrm>
            <a:off x="999770" y="2972879"/>
            <a:ext cx="9395590" cy="369332"/>
          </a:xfrm>
          <a:prstGeom prst="rect">
            <a:avLst/>
          </a:prstGeom>
        </p:spPr>
        <p:txBody>
          <a:bodyPr wrap="square">
            <a:spAutoFit/>
          </a:bodyPr>
          <a:lstStyle/>
          <a:p>
            <a:r>
              <a:rPr lang="en-US" dirty="0"/>
              <a:t>A superposition of an electron in an up and down state. (Whatever a superposition is….) </a:t>
            </a:r>
          </a:p>
        </p:txBody>
      </p:sp>
    </p:spTree>
    <p:extLst>
      <p:ext uri="{BB962C8B-B14F-4D97-AF65-F5344CB8AC3E}">
        <p14:creationId xmlns:p14="http://schemas.microsoft.com/office/powerpoint/2010/main" val="3193630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871357" y="4043346"/>
            <a:ext cx="11085923" cy="523586"/>
          </a:xfrm>
          <a:prstGeom prst="rect">
            <a:avLst/>
          </a:prstGeom>
        </p:spPr>
      </p:pic>
      <p:sp>
        <p:nvSpPr>
          <p:cNvPr id="11" name="Rectangle 10">
            <a:extLst>
              <a:ext uri="{FF2B5EF4-FFF2-40B4-BE49-F238E27FC236}">
                <a16:creationId xmlns:a16="http://schemas.microsoft.com/office/drawing/2014/main" id="{9EE6A4CF-D6FC-384E-9B59-6922E3310907}"/>
              </a:ext>
            </a:extLst>
          </p:cNvPr>
          <p:cNvSpPr/>
          <p:nvPr/>
        </p:nvSpPr>
        <p:spPr>
          <a:xfrm>
            <a:off x="978641" y="4985556"/>
            <a:ext cx="9395590" cy="369332"/>
          </a:xfrm>
          <a:prstGeom prst="rect">
            <a:avLst/>
          </a:prstGeom>
        </p:spPr>
        <p:txBody>
          <a:bodyPr wrap="square">
            <a:spAutoFit/>
          </a:bodyPr>
          <a:lstStyle/>
          <a:p>
            <a:r>
              <a:rPr lang="en-US" dirty="0"/>
              <a:t>Interpret this at face value  </a:t>
            </a:r>
          </a:p>
        </p:txBody>
      </p:sp>
      <p:pic>
        <p:nvPicPr>
          <p:cNvPr id="13" name="Picture 12">
            <a:extLst>
              <a:ext uri="{FF2B5EF4-FFF2-40B4-BE49-F238E27FC236}">
                <a16:creationId xmlns:a16="http://schemas.microsoft.com/office/drawing/2014/main" id="{03BBFB4D-FF11-FB4B-9614-8B72E1A8CC22}"/>
              </a:ext>
            </a:extLst>
          </p:cNvPr>
          <p:cNvPicPr>
            <a:picLocks noChangeAspect="1"/>
          </p:cNvPicPr>
          <p:nvPr/>
        </p:nvPicPr>
        <p:blipFill rotWithShape="1">
          <a:blip r:embed="rId4"/>
          <a:srcRect l="15338" t="-2228" r="57493" b="-25584"/>
          <a:stretch/>
        </p:blipFill>
        <p:spPr>
          <a:xfrm>
            <a:off x="999770" y="1873670"/>
            <a:ext cx="2063264" cy="1031776"/>
          </a:xfrm>
          <a:prstGeom prst="rect">
            <a:avLst/>
          </a:prstGeom>
        </p:spPr>
      </p:pic>
      <p:sp>
        <p:nvSpPr>
          <p:cNvPr id="15" name="Rectangle 14">
            <a:extLst>
              <a:ext uri="{FF2B5EF4-FFF2-40B4-BE49-F238E27FC236}">
                <a16:creationId xmlns:a16="http://schemas.microsoft.com/office/drawing/2014/main" id="{BD1CD850-B913-8E47-A6B3-0BE9E29F39DB}"/>
              </a:ext>
            </a:extLst>
          </p:cNvPr>
          <p:cNvSpPr/>
          <p:nvPr/>
        </p:nvSpPr>
        <p:spPr>
          <a:xfrm>
            <a:off x="999770" y="2972879"/>
            <a:ext cx="9395590" cy="369332"/>
          </a:xfrm>
          <a:prstGeom prst="rect">
            <a:avLst/>
          </a:prstGeom>
        </p:spPr>
        <p:txBody>
          <a:bodyPr wrap="square">
            <a:spAutoFit/>
          </a:bodyPr>
          <a:lstStyle/>
          <a:p>
            <a:r>
              <a:rPr lang="en-US" dirty="0"/>
              <a:t>A superposition of an electron in an up and down state. (Whatever a superposition is….) </a:t>
            </a:r>
          </a:p>
        </p:txBody>
      </p:sp>
      <p:sp>
        <p:nvSpPr>
          <p:cNvPr id="17" name="Rectangle 16">
            <a:extLst>
              <a:ext uri="{FF2B5EF4-FFF2-40B4-BE49-F238E27FC236}">
                <a16:creationId xmlns:a16="http://schemas.microsoft.com/office/drawing/2014/main" id="{073B9A74-5584-3140-AF5E-CD986902962C}"/>
              </a:ext>
            </a:extLst>
          </p:cNvPr>
          <p:cNvSpPr/>
          <p:nvPr/>
        </p:nvSpPr>
        <p:spPr>
          <a:xfrm>
            <a:off x="999770" y="5791654"/>
            <a:ext cx="9395590" cy="369332"/>
          </a:xfrm>
          <a:prstGeom prst="rect">
            <a:avLst/>
          </a:prstGeom>
        </p:spPr>
        <p:txBody>
          <a:bodyPr wrap="square">
            <a:spAutoFit/>
          </a:bodyPr>
          <a:lstStyle/>
          <a:p>
            <a:r>
              <a:rPr lang="en-US" dirty="0"/>
              <a:t>A superposition of the world in an up and down state. (Whatever a superposition is….) </a:t>
            </a:r>
          </a:p>
        </p:txBody>
      </p:sp>
    </p:spTree>
    <p:extLst>
      <p:ext uri="{BB962C8B-B14F-4D97-AF65-F5344CB8AC3E}">
        <p14:creationId xmlns:p14="http://schemas.microsoft.com/office/powerpoint/2010/main" val="13218635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923330"/>
          </a:xfrm>
          <a:prstGeom prst="rect">
            <a:avLst/>
          </a:prstGeom>
          <a:noFill/>
        </p:spPr>
        <p:txBody>
          <a:bodyPr wrap="square" rtlCol="0">
            <a:spAutoFit/>
          </a:bodyPr>
          <a:lstStyle/>
          <a:p>
            <a:r>
              <a:rPr lang="en-US" dirty="0"/>
              <a:t>Big advantage – requires no modification of quantum mechanics…</a:t>
            </a:r>
          </a:p>
          <a:p>
            <a:endParaRPr lang="en-US" dirty="0"/>
          </a:p>
          <a:p>
            <a:r>
              <a:rPr lang="en-US" dirty="0"/>
              <a:t>Essentially is just the natural interpretation of what quantum mechanics says </a:t>
            </a:r>
          </a:p>
        </p:txBody>
      </p:sp>
    </p:spTree>
    <p:extLst>
      <p:ext uri="{BB962C8B-B14F-4D97-AF65-F5344CB8AC3E}">
        <p14:creationId xmlns:p14="http://schemas.microsoft.com/office/powerpoint/2010/main" val="2331067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Is it consistent? Yes…</a:t>
            </a:r>
          </a:p>
        </p:txBody>
      </p:sp>
    </p:spTree>
    <p:extLst>
      <p:ext uri="{BB962C8B-B14F-4D97-AF65-F5344CB8AC3E}">
        <p14:creationId xmlns:p14="http://schemas.microsoft.com/office/powerpoint/2010/main" val="38835661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923330"/>
          </a:xfrm>
          <a:prstGeom prst="rect">
            <a:avLst/>
          </a:prstGeom>
          <a:noFill/>
        </p:spPr>
        <p:txBody>
          <a:bodyPr wrap="square" rtlCol="0">
            <a:spAutoFit/>
          </a:bodyPr>
          <a:lstStyle/>
          <a:p>
            <a:r>
              <a:rPr lang="en-US" dirty="0"/>
              <a:t>Is it consistent? Yes…</a:t>
            </a:r>
          </a:p>
          <a:p>
            <a:endParaRPr lang="en-US" dirty="0"/>
          </a:p>
          <a:p>
            <a:r>
              <a:rPr lang="en-US" dirty="0"/>
              <a:t>Is it crazy? Yes…? </a:t>
            </a:r>
          </a:p>
        </p:txBody>
      </p:sp>
    </p:spTree>
    <p:extLst>
      <p:ext uri="{BB962C8B-B14F-4D97-AF65-F5344CB8AC3E}">
        <p14:creationId xmlns:p14="http://schemas.microsoft.com/office/powerpoint/2010/main" val="29126132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Does it solve the measurement problem?</a:t>
            </a:r>
          </a:p>
        </p:txBody>
      </p:sp>
    </p:spTree>
    <p:extLst>
      <p:ext uri="{BB962C8B-B14F-4D97-AF65-F5344CB8AC3E}">
        <p14:creationId xmlns:p14="http://schemas.microsoft.com/office/powerpoint/2010/main" val="197774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Many worlds </a:t>
            </a:r>
          </a:p>
        </p:txBody>
      </p:sp>
      <p:pic>
        <p:nvPicPr>
          <p:cNvPr id="9" name="Picture 8">
            <a:extLst>
              <a:ext uri="{FF2B5EF4-FFF2-40B4-BE49-F238E27FC236}">
                <a16:creationId xmlns:a16="http://schemas.microsoft.com/office/drawing/2014/main" id="{941AC692-2826-8245-BB27-C649C99803D4}"/>
              </a:ext>
            </a:extLst>
          </p:cNvPr>
          <p:cNvPicPr>
            <a:picLocks noChangeAspect="1"/>
          </p:cNvPicPr>
          <p:nvPr/>
        </p:nvPicPr>
        <p:blipFill>
          <a:blip r:embed="rId3"/>
          <a:stretch>
            <a:fillRect/>
          </a:stretch>
        </p:blipFill>
        <p:spPr>
          <a:xfrm>
            <a:off x="782711" y="2194763"/>
            <a:ext cx="11085923" cy="523586"/>
          </a:xfrm>
          <a:prstGeom prst="rect">
            <a:avLst/>
          </a:prstGeom>
        </p:spPr>
      </p:pic>
      <p:sp>
        <p:nvSpPr>
          <p:cNvPr id="17" name="Rectangle 16">
            <a:extLst>
              <a:ext uri="{FF2B5EF4-FFF2-40B4-BE49-F238E27FC236}">
                <a16:creationId xmlns:a16="http://schemas.microsoft.com/office/drawing/2014/main" id="{073B9A74-5584-3140-AF5E-CD986902962C}"/>
              </a:ext>
            </a:extLst>
          </p:cNvPr>
          <p:cNvSpPr/>
          <p:nvPr/>
        </p:nvSpPr>
        <p:spPr>
          <a:xfrm>
            <a:off x="782711" y="3059668"/>
            <a:ext cx="9395590" cy="369332"/>
          </a:xfrm>
          <a:prstGeom prst="rect">
            <a:avLst/>
          </a:prstGeom>
        </p:spPr>
        <p:txBody>
          <a:bodyPr wrap="square">
            <a:spAutoFit/>
          </a:bodyPr>
          <a:lstStyle/>
          <a:p>
            <a:r>
              <a:rPr lang="en-US" dirty="0"/>
              <a:t>A superposition of the world in an up and down state. (Whatever a superposition is….) </a:t>
            </a:r>
          </a:p>
        </p:txBody>
      </p:sp>
      <p:sp>
        <p:nvSpPr>
          <p:cNvPr id="2" name="TextBox 1">
            <a:extLst>
              <a:ext uri="{FF2B5EF4-FFF2-40B4-BE49-F238E27FC236}">
                <a16:creationId xmlns:a16="http://schemas.microsoft.com/office/drawing/2014/main" id="{3E5CEAC5-63B6-1942-B957-84CAF05B654E}"/>
              </a:ext>
            </a:extLst>
          </p:cNvPr>
          <p:cNvSpPr txBox="1"/>
          <p:nvPr/>
        </p:nvSpPr>
        <p:spPr>
          <a:xfrm>
            <a:off x="871357" y="4220170"/>
            <a:ext cx="7544223" cy="369332"/>
          </a:xfrm>
          <a:prstGeom prst="rect">
            <a:avLst/>
          </a:prstGeom>
          <a:noFill/>
        </p:spPr>
        <p:txBody>
          <a:bodyPr wrap="square" rtlCol="0">
            <a:spAutoFit/>
          </a:bodyPr>
          <a:lstStyle/>
          <a:p>
            <a:r>
              <a:rPr lang="en-US" dirty="0"/>
              <a:t>Does it solve the measurement problem? </a:t>
            </a:r>
          </a:p>
        </p:txBody>
      </p:sp>
      <p:sp>
        <p:nvSpPr>
          <p:cNvPr id="3" name="Rectangle 2">
            <a:extLst>
              <a:ext uri="{FF2B5EF4-FFF2-40B4-BE49-F238E27FC236}">
                <a16:creationId xmlns:a16="http://schemas.microsoft.com/office/drawing/2014/main" id="{F3735797-B278-0257-D168-C922CE465978}"/>
              </a:ext>
            </a:extLst>
          </p:cNvPr>
          <p:cNvSpPr/>
          <p:nvPr/>
        </p:nvSpPr>
        <p:spPr>
          <a:xfrm>
            <a:off x="846067" y="5123586"/>
            <a:ext cx="9395590" cy="1200329"/>
          </a:xfrm>
          <a:prstGeom prst="rect">
            <a:avLst/>
          </a:prstGeom>
        </p:spPr>
        <p:txBody>
          <a:bodyPr wrap="square">
            <a:spAutoFit/>
          </a:bodyPr>
          <a:lstStyle/>
          <a:p>
            <a:pPr marL="285750" indent="-285750">
              <a:buFont typeface="Arial" panose="020B0604020202020204" pitchFamily="34" charset="0"/>
              <a:buChar char="•"/>
            </a:pPr>
            <a:r>
              <a:rPr lang="en-US" dirty="0"/>
              <a:t>It seems to </a:t>
            </a:r>
            <a:r>
              <a:rPr lang="en-US" b="1" dirty="0"/>
              <a:t>contradict with the world around us </a:t>
            </a:r>
            <a:r>
              <a:rPr lang="en-US" dirty="0"/>
              <a:t>- we don’t seem to see these weird macroscopic superpositions between measurement devices.</a:t>
            </a:r>
          </a:p>
          <a:p>
            <a:endParaRPr lang="en-US" dirty="0"/>
          </a:p>
          <a:p>
            <a:pPr marL="285750" indent="-285750">
              <a:buFont typeface="Arial" panose="020B0604020202020204" pitchFamily="34" charset="0"/>
              <a:buChar char="•"/>
            </a:pPr>
            <a:r>
              <a:rPr lang="en-US" dirty="0"/>
              <a:t>It seems to </a:t>
            </a:r>
            <a:r>
              <a:rPr lang="en-US" b="1" dirty="0"/>
              <a:t>contradict quantum formalism</a:t>
            </a:r>
            <a:r>
              <a:rPr lang="en-US" dirty="0"/>
              <a:t>, in particular, the Born rule. </a:t>
            </a:r>
          </a:p>
        </p:txBody>
      </p:sp>
      <p:cxnSp>
        <p:nvCxnSpPr>
          <p:cNvPr id="6" name="Straight Connector 5">
            <a:extLst>
              <a:ext uri="{FF2B5EF4-FFF2-40B4-BE49-F238E27FC236}">
                <a16:creationId xmlns:a16="http://schemas.microsoft.com/office/drawing/2014/main" id="{F3C51189-4118-DC4D-2497-184BE9DBA4FE}"/>
              </a:ext>
            </a:extLst>
          </p:cNvPr>
          <p:cNvCxnSpPr/>
          <p:nvPr/>
        </p:nvCxnSpPr>
        <p:spPr>
          <a:xfrm>
            <a:off x="1240971" y="4947557"/>
            <a:ext cx="7511143" cy="7761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2BB87CF-1AE9-5FEC-91AD-2C4284B3BBBE}"/>
              </a:ext>
            </a:extLst>
          </p:cNvPr>
          <p:cNvCxnSpPr>
            <a:cxnSpLocks/>
          </p:cNvCxnSpPr>
          <p:nvPr/>
        </p:nvCxnSpPr>
        <p:spPr>
          <a:xfrm flipV="1">
            <a:off x="1240971" y="5122543"/>
            <a:ext cx="7347858" cy="71169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9785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Dynamical collapse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A780E31-37AC-6C44-B831-8B775203886E}"/>
              </a:ext>
            </a:extLst>
          </p:cNvPr>
          <p:cNvSpPr/>
          <p:nvPr/>
        </p:nvSpPr>
        <p:spPr>
          <a:xfrm>
            <a:off x="871357" y="1965558"/>
            <a:ext cx="10769732" cy="4524315"/>
          </a:xfrm>
          <a:prstGeom prst="rect">
            <a:avLst/>
          </a:prstGeom>
        </p:spPr>
        <p:txBody>
          <a:bodyPr wrap="square">
            <a:spAutoFit/>
          </a:bodyPr>
          <a:lstStyle/>
          <a:p>
            <a:r>
              <a:rPr lang="en-US" dirty="0">
                <a:cs typeface="Times New Roman" panose="02020603050405020304" pitchFamily="18" charset="0"/>
              </a:rPr>
              <a:t> The fundamental idea is that the unitary evolution of the wave function describing the state of a quantum system is approximate. It works well for microscopic systems, but progressively loses its validity when the mass / complexity of the system increases.</a:t>
            </a:r>
          </a:p>
          <a:p>
            <a:endParaRPr lang="en-US" dirty="0">
              <a:cs typeface="Times New Roman" panose="02020603050405020304" pitchFamily="18" charset="0"/>
            </a:endParaRPr>
          </a:p>
          <a:p>
            <a:r>
              <a:rPr lang="en-US" dirty="0">
                <a:cs typeface="Times New Roman" panose="02020603050405020304" pitchFamily="18" charset="0"/>
              </a:rPr>
              <a:t>In collapse theories, </a:t>
            </a:r>
            <a:r>
              <a:rPr lang="en-US" b="1" dirty="0">
                <a:cs typeface="Times New Roman" panose="02020603050405020304" pitchFamily="18" charset="0"/>
              </a:rPr>
              <a:t>the Schrödinger equation is supplemented with additional nonlinear and stochastic terms </a:t>
            </a:r>
            <a:r>
              <a:rPr lang="en-US" dirty="0">
                <a:cs typeface="Times New Roman" panose="02020603050405020304" pitchFamily="18" charset="0"/>
              </a:rPr>
              <a:t>(spontaneous collapses) which localize the wave function in space. </a:t>
            </a:r>
          </a:p>
          <a:p>
            <a:endParaRPr lang="en-US" dirty="0">
              <a:cs typeface="Times New Roman" panose="02020603050405020304" pitchFamily="18" charset="0"/>
            </a:endParaRPr>
          </a:p>
          <a:p>
            <a:r>
              <a:rPr lang="en-US" dirty="0">
                <a:cs typeface="Times New Roman" panose="02020603050405020304" pitchFamily="18" charset="0"/>
              </a:rPr>
              <a:t>The resulting dynamics is such that for microscopic isolated systems the new terms have a negligible effect; therefore, the usual quantum properties are recovered, apart from very tiny deviations. </a:t>
            </a:r>
          </a:p>
          <a:p>
            <a:endParaRPr lang="en-US" dirty="0">
              <a:cs typeface="Times New Roman" panose="02020603050405020304" pitchFamily="18" charset="0"/>
            </a:endParaRPr>
          </a:p>
          <a:p>
            <a:r>
              <a:rPr lang="en-US" dirty="0">
                <a:cs typeface="Times New Roman" panose="02020603050405020304" pitchFamily="18" charset="0"/>
              </a:rPr>
              <a:t>Such deviations can potentially be detected in dedicated experiments (roughly collapse induces noise effects that can be measured).</a:t>
            </a:r>
          </a:p>
          <a:p>
            <a:endParaRPr lang="en-US" dirty="0">
              <a:cs typeface="Times New Roman" panose="02020603050405020304" pitchFamily="18" charset="0"/>
            </a:endParaRPr>
          </a:p>
          <a:p>
            <a:r>
              <a:rPr lang="en-US" dirty="0">
                <a:cs typeface="Times New Roman" panose="02020603050405020304" pitchFamily="18" charset="0"/>
              </a:rPr>
              <a:t>But no one has measured these effects so far…</a:t>
            </a:r>
          </a:p>
          <a:p>
            <a:endParaRPr lang="en-US" dirty="0">
              <a:cs typeface="Times New Roman" panose="02020603050405020304" pitchFamily="18" charset="0"/>
            </a:endParaRPr>
          </a:p>
          <a:p>
            <a:r>
              <a:rPr lang="en-US" dirty="0">
                <a:cs typeface="Times New Roman" panose="02020603050405020304" pitchFamily="18" charset="0"/>
              </a:rPr>
              <a:t>(largely copied from Wikipedia)</a:t>
            </a:r>
          </a:p>
        </p:txBody>
      </p:sp>
    </p:spTree>
    <p:extLst>
      <p:ext uri="{BB962C8B-B14F-4D97-AF65-F5344CB8AC3E}">
        <p14:creationId xmlns:p14="http://schemas.microsoft.com/office/powerpoint/2010/main" val="195887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err="1">
                <a:solidFill>
                  <a:prstClr val="white"/>
                </a:solidFill>
                <a:latin typeface="Calibri Light" panose="020F0302020204030204"/>
              </a:rPr>
              <a:t>Bohmian</a:t>
            </a:r>
            <a:r>
              <a:rPr lang="en-US" sz="4000" dirty="0">
                <a:solidFill>
                  <a:prstClr val="white"/>
                </a:solidFill>
                <a:latin typeface="Calibri Light" panose="020F0302020204030204"/>
              </a:rPr>
              <a:t> Mechanics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D2CA3B6B-FF57-A244-9DB1-998F53E2B13E}"/>
              </a:ext>
            </a:extLst>
          </p:cNvPr>
          <p:cNvSpPr/>
          <p:nvPr/>
        </p:nvSpPr>
        <p:spPr>
          <a:xfrm>
            <a:off x="663706" y="1953381"/>
            <a:ext cx="10825431" cy="4247317"/>
          </a:xfrm>
          <a:prstGeom prst="rect">
            <a:avLst/>
          </a:prstGeom>
        </p:spPr>
        <p:txBody>
          <a:bodyPr wrap="square">
            <a:spAutoFit/>
          </a:bodyPr>
          <a:lstStyle/>
          <a:p>
            <a:pPr marL="285750" indent="-285750">
              <a:buFont typeface="Arial" panose="020B0604020202020204" pitchFamily="34" charset="0"/>
              <a:buChar char="•"/>
            </a:pPr>
            <a:r>
              <a:rPr lang="en-US" dirty="0">
                <a:solidFill>
                  <a:srgbClr val="1A1A1A"/>
                </a:solidFill>
                <a:latin typeface="Times New Roman" panose="02020603050405020304" pitchFamily="18" charset="0"/>
              </a:rPr>
              <a:t> </a:t>
            </a:r>
            <a:r>
              <a:rPr lang="en-US" dirty="0" err="1">
                <a:solidFill>
                  <a:srgbClr val="1A1A1A"/>
                </a:solidFill>
                <a:latin typeface="Times New Roman" panose="02020603050405020304" pitchFamily="18" charset="0"/>
              </a:rPr>
              <a:t>Bohmian</a:t>
            </a:r>
            <a:r>
              <a:rPr lang="en-US" dirty="0">
                <a:solidFill>
                  <a:srgbClr val="1A1A1A"/>
                </a:solidFill>
                <a:latin typeface="Times New Roman" panose="02020603050405020304" pitchFamily="18" charset="0"/>
              </a:rPr>
              <a:t> mechanics a system of particles is described in part by its wave function, evolving, as usual, according to Schrödinger’s equation.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However, the wave function provides only a partial description of the system.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This description is completed by the specification of the actual positions of the particles.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The latter evolve according to the “</a:t>
            </a:r>
            <a:r>
              <a:rPr lang="en-US" dirty="0">
                <a:solidFill>
                  <a:srgbClr val="8C1515"/>
                </a:solidFill>
                <a:latin typeface="Times New Roman" panose="02020603050405020304" pitchFamily="18" charset="0"/>
              </a:rPr>
              <a:t>guiding equation</a:t>
            </a:r>
            <a:r>
              <a:rPr lang="en-US" dirty="0">
                <a:solidFill>
                  <a:srgbClr val="1A1A1A"/>
                </a:solidFill>
                <a:latin typeface="Times New Roman" panose="02020603050405020304" pitchFamily="18" charset="0"/>
              </a:rPr>
              <a:t>”, which expresses the velocities of the particles in terms of the wave function.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Thus, in </a:t>
            </a:r>
            <a:r>
              <a:rPr lang="en-US" dirty="0" err="1">
                <a:solidFill>
                  <a:srgbClr val="1A1A1A"/>
                </a:solidFill>
                <a:latin typeface="Times New Roman" panose="02020603050405020304" pitchFamily="18" charset="0"/>
              </a:rPr>
              <a:t>Bohmian</a:t>
            </a:r>
            <a:r>
              <a:rPr lang="en-US" dirty="0">
                <a:solidFill>
                  <a:srgbClr val="1A1A1A"/>
                </a:solidFill>
                <a:latin typeface="Times New Roman" panose="02020603050405020304" pitchFamily="18" charset="0"/>
              </a:rPr>
              <a:t> mechanics the configuration of a system of particles evolves via a deterministic motion choreographed by the wave function. </a:t>
            </a:r>
          </a:p>
          <a:p>
            <a:pPr marL="285750" indent="-285750">
              <a:buFont typeface="Arial" panose="020B0604020202020204" pitchFamily="34" charset="0"/>
              <a:buChar char="•"/>
            </a:pPr>
            <a:endParaRPr lang="en-US" dirty="0">
              <a:solidFill>
                <a:srgbClr val="1A1A1A"/>
              </a:solidFill>
              <a:latin typeface="Times New Roman" panose="02020603050405020304" pitchFamily="18" charset="0"/>
            </a:endParaRPr>
          </a:p>
          <a:p>
            <a:pPr marL="285750" indent="-285750">
              <a:buFont typeface="Arial" panose="020B0604020202020204" pitchFamily="34" charset="0"/>
              <a:buChar char="•"/>
            </a:pPr>
            <a:r>
              <a:rPr lang="en-US" dirty="0">
                <a:solidFill>
                  <a:srgbClr val="1A1A1A"/>
                </a:solidFill>
                <a:latin typeface="Times New Roman" panose="02020603050405020304" pitchFamily="18" charset="0"/>
              </a:rPr>
              <a:t>In particular, when a particle is sent into a two-slit apparatus, the slit through which it passes and its location upon arrival on the photographic plate are completely determined by its initial position and wave function.</a:t>
            </a:r>
            <a:endParaRPr lang="en-US" dirty="0"/>
          </a:p>
        </p:txBody>
      </p:sp>
      <p:sp>
        <p:nvSpPr>
          <p:cNvPr id="3" name="Rectangle 2">
            <a:extLst>
              <a:ext uri="{FF2B5EF4-FFF2-40B4-BE49-F238E27FC236}">
                <a16:creationId xmlns:a16="http://schemas.microsoft.com/office/drawing/2014/main" id="{926773CB-2015-7248-ACCF-18A7051CAFE8}"/>
              </a:ext>
            </a:extLst>
          </p:cNvPr>
          <p:cNvSpPr/>
          <p:nvPr/>
        </p:nvSpPr>
        <p:spPr>
          <a:xfrm>
            <a:off x="7728904" y="6344683"/>
            <a:ext cx="3584443" cy="369332"/>
          </a:xfrm>
          <a:prstGeom prst="rect">
            <a:avLst/>
          </a:prstGeom>
        </p:spPr>
        <p:txBody>
          <a:bodyPr wrap="none">
            <a:spAutoFit/>
          </a:bodyPr>
          <a:lstStyle/>
          <a:p>
            <a:r>
              <a:rPr lang="en-US" dirty="0">
                <a:solidFill>
                  <a:srgbClr val="000000"/>
                </a:solidFill>
                <a:latin typeface="Source Sans Pro" panose="020F0502020204030204" pitchFamily="34" charset="0"/>
                <a:hlinkClick r:id="rId3"/>
              </a:rPr>
              <a:t>Stanford Encyclopedia of Philosophy</a:t>
            </a:r>
            <a:endParaRPr lang="en-US" dirty="0"/>
          </a:p>
        </p:txBody>
      </p:sp>
    </p:spTree>
    <p:extLst>
      <p:ext uri="{BB962C8B-B14F-4D97-AF65-F5344CB8AC3E}">
        <p14:creationId xmlns:p14="http://schemas.microsoft.com/office/powerpoint/2010/main" val="162593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p:txBody>
      </p:sp>
    </p:spTree>
    <p:extLst>
      <p:ext uri="{BB962C8B-B14F-4D97-AF65-F5344CB8AC3E}">
        <p14:creationId xmlns:p14="http://schemas.microsoft.com/office/powerpoint/2010/main" val="1154078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Quantum </a:t>
            </a:r>
            <a:r>
              <a:rPr lang="en-US" sz="4000" dirty="0" err="1">
                <a:solidFill>
                  <a:prstClr val="white"/>
                </a:solidFill>
                <a:latin typeface="Calibri Light" panose="020F0302020204030204"/>
              </a:rPr>
              <a:t>Relationalism</a:t>
            </a:r>
            <a:r>
              <a:rPr lang="en-US" sz="4000" dirty="0">
                <a:solidFill>
                  <a:prstClr val="white"/>
                </a:solidFill>
                <a:latin typeface="Calibri Light" panose="020F0302020204030204"/>
              </a:rPr>
              <a:t>  </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 name="Rectangle 1">
            <a:extLst>
              <a:ext uri="{FF2B5EF4-FFF2-40B4-BE49-F238E27FC236}">
                <a16:creationId xmlns:a16="http://schemas.microsoft.com/office/drawing/2014/main" id="{E077412E-0180-8F45-BF49-944C2A8B1D92}"/>
              </a:ext>
            </a:extLst>
          </p:cNvPr>
          <p:cNvSpPr/>
          <p:nvPr/>
        </p:nvSpPr>
        <p:spPr>
          <a:xfrm>
            <a:off x="459350" y="2134017"/>
            <a:ext cx="11351285" cy="1569660"/>
          </a:xfrm>
          <a:prstGeom prst="rect">
            <a:avLst/>
          </a:prstGeom>
        </p:spPr>
        <p:txBody>
          <a:bodyPr wrap="square">
            <a:spAutoFit/>
          </a:bodyPr>
          <a:lstStyle/>
          <a:p>
            <a:r>
              <a:rPr lang="en-US" sz="2400" dirty="0">
                <a:solidFill>
                  <a:srgbClr val="202122"/>
                </a:solidFill>
                <a:latin typeface="Arial" panose="020B0604020202020204" pitchFamily="34" charset="0"/>
              </a:rPr>
              <a:t>"Quantum mechanics is a theory about the physical description of physical systems relative to other systems, and this is a complete description of the world”</a:t>
            </a:r>
          </a:p>
          <a:p>
            <a:endParaRPr lang="en-US" sz="2400" dirty="0">
              <a:solidFill>
                <a:srgbClr val="202122"/>
              </a:solidFill>
              <a:latin typeface="Arial" panose="020B0604020202020204" pitchFamily="34" charset="0"/>
            </a:endParaRPr>
          </a:p>
          <a:p>
            <a:r>
              <a:rPr lang="en-US" sz="2400" dirty="0">
                <a:solidFill>
                  <a:srgbClr val="202122"/>
                </a:solidFill>
                <a:latin typeface="Arial" panose="020B0604020202020204" pitchFamily="34" charset="0"/>
              </a:rPr>
              <a:t>(Carlo </a:t>
            </a:r>
            <a:r>
              <a:rPr lang="en-US" sz="2400" dirty="0" err="1">
                <a:solidFill>
                  <a:srgbClr val="202122"/>
                </a:solidFill>
                <a:latin typeface="Arial" panose="020B0604020202020204" pitchFamily="34" charset="0"/>
              </a:rPr>
              <a:t>Rovelli</a:t>
            </a:r>
            <a:r>
              <a:rPr lang="en-US" sz="2400" dirty="0">
                <a:solidFill>
                  <a:srgbClr val="202122"/>
                </a:solidFill>
                <a:latin typeface="Arial" panose="020B0604020202020204" pitchFamily="34" charset="0"/>
              </a:rPr>
              <a:t>) </a:t>
            </a:r>
            <a:endParaRPr lang="en-US" sz="2400" dirty="0"/>
          </a:p>
        </p:txBody>
      </p:sp>
      <p:pic>
        <p:nvPicPr>
          <p:cNvPr id="4" name="Picture 3" descr="Carlo Rovelli – The Hong Kong International Literary Festival">
            <a:extLst>
              <a:ext uri="{FF2B5EF4-FFF2-40B4-BE49-F238E27FC236}">
                <a16:creationId xmlns:a16="http://schemas.microsoft.com/office/drawing/2014/main" id="{B7A68209-7822-4348-8F9A-191469140C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00571" y="3429000"/>
            <a:ext cx="2918847" cy="2918847"/>
          </a:xfrm>
          <a:prstGeom prst="rect">
            <a:avLst/>
          </a:prstGeom>
        </p:spPr>
      </p:pic>
      <p:sp>
        <p:nvSpPr>
          <p:cNvPr id="6" name="TextBox 5">
            <a:extLst>
              <a:ext uri="{FF2B5EF4-FFF2-40B4-BE49-F238E27FC236}">
                <a16:creationId xmlns:a16="http://schemas.microsoft.com/office/drawing/2014/main" id="{18E8EE48-9A36-CB48-82BA-641DC7C67582}"/>
              </a:ext>
            </a:extLst>
          </p:cNvPr>
          <p:cNvSpPr txBox="1"/>
          <p:nvPr/>
        </p:nvSpPr>
        <p:spPr>
          <a:xfrm>
            <a:off x="2014780" y="4726840"/>
            <a:ext cx="5687878" cy="369332"/>
          </a:xfrm>
          <a:prstGeom prst="rect">
            <a:avLst/>
          </a:prstGeom>
          <a:noFill/>
        </p:spPr>
        <p:txBody>
          <a:bodyPr wrap="square" rtlCol="0">
            <a:spAutoFit/>
          </a:bodyPr>
          <a:lstStyle/>
          <a:p>
            <a:r>
              <a:rPr lang="en-US" dirty="0"/>
              <a:t>‘Copenhagen interpretation done right’ </a:t>
            </a:r>
          </a:p>
        </p:txBody>
      </p:sp>
    </p:spTree>
    <p:extLst>
      <p:ext uri="{BB962C8B-B14F-4D97-AF65-F5344CB8AC3E}">
        <p14:creationId xmlns:p14="http://schemas.microsoft.com/office/powerpoint/2010/main" val="41300573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10630832"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prstClr val="white"/>
                </a:solidFill>
                <a:latin typeface="Calibri Light" panose="020F0302020204030204"/>
              </a:rPr>
              <a:t>How to decide the best response</a:t>
            </a:r>
            <a:endPar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2F05E939-CC89-B748-9CD8-C135BD6B5911}"/>
              </a:ext>
            </a:extLst>
          </p:cNvPr>
          <p:cNvSpPr txBox="1"/>
          <p:nvPr/>
        </p:nvSpPr>
        <p:spPr>
          <a:xfrm>
            <a:off x="1022888" y="2210574"/>
            <a:ext cx="9748434" cy="4647426"/>
          </a:xfrm>
          <a:prstGeom prst="rect">
            <a:avLst/>
          </a:prstGeom>
          <a:noFill/>
        </p:spPr>
        <p:txBody>
          <a:bodyPr wrap="square" rtlCol="0">
            <a:spAutoFit/>
          </a:bodyPr>
          <a:lstStyle/>
          <a:p>
            <a:r>
              <a:rPr lang="en-US" sz="2800" dirty="0"/>
              <a:t>Most important things to consider are:</a:t>
            </a:r>
          </a:p>
          <a:p>
            <a:pPr marL="514350" indent="-514350">
              <a:buFont typeface="+mj-lt"/>
              <a:buAutoNum type="arabicPeriod"/>
            </a:pPr>
            <a:endParaRPr lang="en-US" sz="2800" dirty="0"/>
          </a:p>
          <a:p>
            <a:pPr marL="514350" indent="-514350">
              <a:buFont typeface="+mj-lt"/>
              <a:buAutoNum type="arabicPeriod"/>
            </a:pPr>
            <a:r>
              <a:rPr lang="en-US" sz="2800" dirty="0"/>
              <a:t>Is the theory consistent?</a:t>
            </a:r>
          </a:p>
          <a:p>
            <a:pPr marL="514350" indent="-514350">
              <a:buFont typeface="+mj-lt"/>
              <a:buAutoNum type="arabicPeriod"/>
            </a:pPr>
            <a:endParaRPr lang="en-US" sz="2800" dirty="0"/>
          </a:p>
          <a:p>
            <a:pPr marL="514350" indent="-514350">
              <a:buFont typeface="+mj-lt"/>
              <a:buAutoNum type="arabicPeriod"/>
            </a:pPr>
            <a:r>
              <a:rPr lang="en-US" sz="2800" dirty="0"/>
              <a:t>Does it actually solve the measurement problem?</a:t>
            </a:r>
          </a:p>
          <a:p>
            <a:pPr marL="514350" indent="-514350">
              <a:buFont typeface="+mj-lt"/>
              <a:buAutoNum type="arabicPeriod"/>
            </a:pPr>
            <a:endParaRPr lang="en-US" sz="2800" dirty="0"/>
          </a:p>
          <a:p>
            <a:pPr marL="514350" indent="-514350">
              <a:buFont typeface="+mj-lt"/>
              <a:buAutoNum type="arabicPeriod"/>
            </a:pPr>
            <a:r>
              <a:rPr lang="en-US" sz="2800" dirty="0"/>
              <a:t>Ockham’s Razor </a:t>
            </a:r>
          </a:p>
          <a:p>
            <a:endParaRPr lang="en-US" sz="28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737504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BFCCA-C36E-C93B-CC23-AFBE80E9F0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F77BC85-039E-C788-0A82-EE9C6242B7A9}"/>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05651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C5451-DDC0-368A-9804-43BE5BBF8F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8171428-A3B8-B077-8AB3-BB451C6B7E1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142073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Consider a device for measuring the spin state of an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order for the measuring device to be accurate we simply require that the device can correctly inform us of the state of the electron. </a:t>
            </a:r>
          </a:p>
        </p:txBody>
      </p:sp>
    </p:spTree>
    <p:extLst>
      <p:ext uri="{BB962C8B-B14F-4D97-AF65-F5344CB8AC3E}">
        <p14:creationId xmlns:p14="http://schemas.microsoft.com/office/powerpoint/2010/main" val="108661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FC91E0B4-FF29-9C98-84B5-0587B7FFAE30}"/>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1) Accurate measurement device </a:t>
            </a:r>
          </a:p>
        </p:txBody>
      </p:sp>
      <p:sp>
        <p:nvSpPr>
          <p:cNvPr id="2" name="TextBox 1">
            <a:extLst>
              <a:ext uri="{FF2B5EF4-FFF2-40B4-BE49-F238E27FC236}">
                <a16:creationId xmlns:a16="http://schemas.microsoft.com/office/drawing/2014/main" id="{11B5D9AA-F365-E149-947D-1C74C4571D8D}"/>
              </a:ext>
            </a:extLst>
          </p:cNvPr>
          <p:cNvSpPr txBox="1"/>
          <p:nvPr/>
        </p:nvSpPr>
        <p:spPr>
          <a:xfrm>
            <a:off x="641682" y="1886456"/>
            <a:ext cx="10908631"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a:t>A quantum measuring device is a device which can extract information from a quantum system.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Consider a device for measuring the spin state of an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 order for the measuring device to be accurate we simply require that the device can correctly inform us of the state of the electron.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As such, we require that when an “up electron” is fed in the pointer moves from the “ready” label to the “up” label. When a “down electron” is fed in, the pointer moves from the “ready” label to the “down” label.</a:t>
            </a:r>
          </a:p>
        </p:txBody>
      </p:sp>
      <p:pic>
        <p:nvPicPr>
          <p:cNvPr id="4" name="Picture 3">
            <a:extLst>
              <a:ext uri="{FF2B5EF4-FFF2-40B4-BE49-F238E27FC236}">
                <a16:creationId xmlns:a16="http://schemas.microsoft.com/office/drawing/2014/main" id="{DD566DF2-4E2B-7243-B9EB-C3309CDA664E}"/>
              </a:ext>
            </a:extLst>
          </p:cNvPr>
          <p:cNvPicPr>
            <a:picLocks noChangeAspect="1"/>
          </p:cNvPicPr>
          <p:nvPr/>
        </p:nvPicPr>
        <p:blipFill>
          <a:blip r:embed="rId3"/>
          <a:stretch>
            <a:fillRect/>
          </a:stretch>
        </p:blipFill>
        <p:spPr>
          <a:xfrm>
            <a:off x="2345410" y="5056555"/>
            <a:ext cx="6947844" cy="1465478"/>
          </a:xfrm>
          <a:prstGeom prst="rect">
            <a:avLst/>
          </a:prstGeom>
        </p:spPr>
      </p:pic>
    </p:spTree>
    <p:extLst>
      <p:ext uri="{BB962C8B-B14F-4D97-AF65-F5344CB8AC3E}">
        <p14:creationId xmlns:p14="http://schemas.microsoft.com/office/powerpoint/2010/main" val="53624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4948DF8-53A4-7846-9D8E-587E36F47911}"/>
              </a:ext>
            </a:extLst>
          </p:cNvPr>
          <p:cNvSpPr txBox="1"/>
          <p:nvPr/>
        </p:nvSpPr>
        <p:spPr>
          <a:xfrm>
            <a:off x="459350" y="1720840"/>
            <a:ext cx="11550312" cy="3785652"/>
          </a:xfrm>
          <a:prstGeom prst="rect">
            <a:avLst/>
          </a:prstGeom>
          <a:noFill/>
        </p:spPr>
        <p:txBody>
          <a:bodyPr wrap="square" rtlCol="0">
            <a:spAutoFit/>
          </a:bodyPr>
          <a:lstStyle/>
          <a:p>
            <a:endParaRPr lang="en-US" sz="2400" dirty="0"/>
          </a:p>
          <a:p>
            <a:pPr marL="514350" indent="-514350">
              <a:buFont typeface="+mj-lt"/>
              <a:buAutoNum type="arabicPeriod"/>
            </a:pPr>
            <a:endParaRPr lang="en-US" sz="2400" dirty="0"/>
          </a:p>
          <a:p>
            <a:r>
              <a:rPr lang="en-US" sz="2400" dirty="0"/>
              <a:t>2.     Quantum Mechanics is a universal and fundamental theory.</a:t>
            </a:r>
          </a:p>
          <a:p>
            <a:endParaRPr lang="en-US" sz="2400" dirty="0"/>
          </a:p>
          <a:p>
            <a:r>
              <a:rPr lang="en-US" sz="2400" dirty="0"/>
              <a:t>3.      Weak Physicalist Postulate: The description of the </a:t>
            </a:r>
            <a:r>
              <a:rPr lang="en-US" sz="2400" dirty="0" err="1"/>
              <a:t>behaviour</a:t>
            </a:r>
            <a:r>
              <a:rPr lang="en-US" sz="2400" dirty="0"/>
              <a:t> of large objects must be 	consistent with the laws governing the </a:t>
            </a:r>
            <a:r>
              <a:rPr lang="en-US" sz="2400" dirty="0" err="1"/>
              <a:t>behaviour</a:t>
            </a:r>
            <a:r>
              <a:rPr lang="en-US" sz="2400" dirty="0"/>
              <a:t> of the smaller objects of which 	they consist.</a:t>
            </a:r>
          </a:p>
          <a:p>
            <a:pPr marL="514350" indent="-514350">
              <a:buFont typeface="+mj-lt"/>
              <a:buAutoNum type="arabicPeriod"/>
            </a:pPr>
            <a:endParaRPr lang="en-US" sz="2400" dirty="0"/>
          </a:p>
          <a:p>
            <a:pPr marL="514350" indent="-514350">
              <a:buFont typeface="+mj-lt"/>
              <a:buAutoNum type="arabicPeriod"/>
            </a:pPr>
            <a:endParaRPr lang="en-US" sz="2400" dirty="0"/>
          </a:p>
          <a:p>
            <a:r>
              <a:rPr lang="en-US" sz="2400" dirty="0"/>
              <a:t>2 &amp; 3 entail we should be able to describe the measurement device with the rules of QM</a:t>
            </a:r>
          </a:p>
        </p:txBody>
      </p:sp>
      <p:sp>
        <p:nvSpPr>
          <p:cNvPr id="2" name="Title 1">
            <a:extLst>
              <a:ext uri="{FF2B5EF4-FFF2-40B4-BE49-F238E27FC236}">
                <a16:creationId xmlns:a16="http://schemas.microsoft.com/office/drawing/2014/main" id="{60B6D5A8-D64A-D76F-8A33-3127B5012C5F}"/>
              </a:ext>
            </a:extLst>
          </p:cNvPr>
          <p:cNvSpPr txBox="1">
            <a:spLocks/>
          </p:cNvSpPr>
          <p:nvPr/>
        </p:nvSpPr>
        <p:spPr>
          <a:xfrm>
            <a:off x="871357" y="282929"/>
            <a:ext cx="9895951" cy="10336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libri Light" panose="020F0302020204030204"/>
                <a:ea typeface="+mj-ea"/>
                <a:cs typeface="+mj-cs"/>
              </a:rPr>
              <a:t>Formulation 1</a:t>
            </a:r>
          </a:p>
        </p:txBody>
      </p:sp>
    </p:spTree>
    <p:extLst>
      <p:ext uri="{BB962C8B-B14F-4D97-AF65-F5344CB8AC3E}">
        <p14:creationId xmlns:p14="http://schemas.microsoft.com/office/powerpoint/2010/main" val="3446103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TotalTime>
  <Words>4592</Words>
  <Application>Microsoft Macintosh PowerPoint</Application>
  <PresentationFormat>Widescreen</PresentationFormat>
  <Paragraphs>513</Paragraphs>
  <Slides>63</Slides>
  <Notes>61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63</vt:i4>
      </vt:variant>
    </vt:vector>
  </HeadingPairs>
  <TitlesOfParts>
    <vt:vector size="72" baseType="lpstr">
      <vt:lpstr>Arial</vt:lpstr>
      <vt:lpstr>Calibri</vt:lpstr>
      <vt:lpstr>Calibri Light</vt:lpstr>
      <vt:lpstr>Cambria Math</vt:lpstr>
      <vt:lpstr>Google Sans</vt:lpstr>
      <vt:lpstr>Source Sans Pro</vt:lpstr>
      <vt:lpstr>Times New Roman</vt:lpstr>
      <vt:lpstr>Office Theme</vt:lpstr>
      <vt:lpstr>1_Office Theme</vt:lpstr>
      <vt:lpstr>The Measurement Problem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Measurement Problem </dc:title>
  <dc:creator>Microsoft Office User</dc:creator>
  <cp:lastModifiedBy>Zoë Holmes</cp:lastModifiedBy>
  <cp:revision>27</cp:revision>
  <dcterms:created xsi:type="dcterms:W3CDTF">2023-03-30T14:20:01Z</dcterms:created>
  <dcterms:modified xsi:type="dcterms:W3CDTF">2025-10-29T19:24:29Z</dcterms:modified>
</cp:coreProperties>
</file>